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084" r:id="rId1"/>
    <p:sldMasterId id="2147484092" r:id="rId2"/>
    <p:sldMasterId id="2147484100" r:id="rId3"/>
    <p:sldMasterId id="2147484109" r:id="rId4"/>
    <p:sldMasterId id="2147484117" r:id="rId5"/>
  </p:sldMasterIdLst>
  <p:notesMasterIdLst>
    <p:notesMasterId r:id="rId78"/>
  </p:notesMasterIdLst>
  <p:handoutMasterIdLst>
    <p:handoutMasterId r:id="rId79"/>
  </p:handoutMasterIdLst>
  <p:sldIdLst>
    <p:sldId id="256" r:id="rId6"/>
    <p:sldId id="257" r:id="rId7"/>
    <p:sldId id="486" r:id="rId8"/>
    <p:sldId id="271" r:id="rId9"/>
    <p:sldId id="487" r:id="rId10"/>
    <p:sldId id="272" r:id="rId11"/>
    <p:sldId id="480" r:id="rId12"/>
    <p:sldId id="481" r:id="rId13"/>
    <p:sldId id="482" r:id="rId14"/>
    <p:sldId id="483" r:id="rId15"/>
    <p:sldId id="484" r:id="rId16"/>
    <p:sldId id="499" r:id="rId17"/>
    <p:sldId id="472" r:id="rId18"/>
    <p:sldId id="260" r:id="rId19"/>
    <p:sldId id="290" r:id="rId20"/>
    <p:sldId id="504" r:id="rId21"/>
    <p:sldId id="463" r:id="rId22"/>
    <p:sldId id="313" r:id="rId23"/>
    <p:sldId id="452" r:id="rId24"/>
    <p:sldId id="375" r:id="rId25"/>
    <p:sldId id="505" r:id="rId26"/>
    <p:sldId id="488" r:id="rId27"/>
    <p:sldId id="267" r:id="rId28"/>
    <p:sldId id="289" r:id="rId29"/>
    <p:sldId id="307" r:id="rId30"/>
    <p:sldId id="265" r:id="rId31"/>
    <p:sldId id="266" r:id="rId32"/>
    <p:sldId id="268" r:id="rId33"/>
    <p:sldId id="295" r:id="rId34"/>
    <p:sldId id="311" r:id="rId35"/>
    <p:sldId id="489" r:id="rId36"/>
    <p:sldId id="294" r:id="rId37"/>
    <p:sldId id="330" r:id="rId38"/>
    <p:sldId id="490" r:id="rId39"/>
    <p:sldId id="439" r:id="rId40"/>
    <p:sldId id="366" r:id="rId41"/>
    <p:sldId id="511" r:id="rId42"/>
    <p:sldId id="314" r:id="rId43"/>
    <p:sldId id="336" r:id="rId44"/>
    <p:sldId id="491" r:id="rId45"/>
    <p:sldId id="335" r:id="rId46"/>
    <p:sldId id="512" r:id="rId47"/>
    <p:sldId id="373" r:id="rId48"/>
    <p:sldId id="492" r:id="rId49"/>
    <p:sldId id="328" r:id="rId50"/>
    <p:sldId id="408" r:id="rId51"/>
    <p:sldId id="435" r:id="rId52"/>
    <p:sldId id="436" r:id="rId53"/>
    <p:sldId id="506" r:id="rId54"/>
    <p:sldId id="437" r:id="rId55"/>
    <p:sldId id="438" r:id="rId56"/>
    <p:sldId id="464" r:id="rId57"/>
    <p:sldId id="508" r:id="rId58"/>
    <p:sldId id="465" r:id="rId59"/>
    <p:sldId id="466" r:id="rId60"/>
    <p:sldId id="467" r:id="rId61"/>
    <p:sldId id="447" r:id="rId62"/>
    <p:sldId id="412" r:id="rId63"/>
    <p:sldId id="476" r:id="rId64"/>
    <p:sldId id="477" r:id="rId65"/>
    <p:sldId id="478" r:id="rId66"/>
    <p:sldId id="479" r:id="rId67"/>
    <p:sldId id="392" r:id="rId68"/>
    <p:sldId id="441" r:id="rId69"/>
    <p:sldId id="513" r:id="rId70"/>
    <p:sldId id="514" r:id="rId71"/>
    <p:sldId id="515" r:id="rId72"/>
    <p:sldId id="450" r:id="rId73"/>
    <p:sldId id="399" r:id="rId74"/>
    <p:sldId id="391" r:id="rId75"/>
    <p:sldId id="319" r:id="rId76"/>
    <p:sldId id="516" r:id="rId77"/>
  </p:sldIdLst>
  <p:sldSz cx="9144000" cy="6858000" type="screen4x3"/>
  <p:notesSz cx="7315200" cy="9601200"/>
  <p:embeddedFontLst>
    <p:embeddedFont>
      <p:font typeface="Calibri" panose="020F0502020204030204" pitchFamily="34" charset="0"/>
      <p:regular r:id="rId80"/>
      <p:bold r:id="rId81"/>
      <p:italic r:id="rId82"/>
      <p:boldItalic r:id="rId83"/>
    </p:embeddedFont>
    <p:embeddedFont>
      <p:font typeface="Baskerville Old Face" panose="02020602080505020303" pitchFamily="18" charset="0"/>
      <p:regular r:id="rId84"/>
    </p:embeddedFont>
    <p:embeddedFont>
      <p:font typeface="Candara" panose="020E0502030303020204" pitchFamily="34" charset="0"/>
      <p:regular r:id="rId85"/>
      <p:bold r:id="rId86"/>
      <p:italic r:id="rId87"/>
      <p:boldItalic r:id="rId88"/>
    </p:embeddedFont>
    <p:embeddedFont>
      <p:font typeface="Century Gothic" panose="020B0502020202020204" pitchFamily="34" charset="0"/>
      <p:regular r:id="rId89"/>
      <p:bold r:id="rId90"/>
      <p:italic r:id="rId91"/>
      <p:boldItalic r:id="rId9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481"/>
            <p14:sldId id="482"/>
            <p14:sldId id="483"/>
            <p14:sldId id="484"/>
            <p14:sldId id="499"/>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476"/>
            <p14:sldId id="477"/>
            <p14:sldId id="478"/>
            <p14:sldId id="479"/>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 name="Extras" id="{A5E7008E-E080-434B-A4F0-86CBC0D99519}">
          <p14:sldIdLst>
            <p14:sldId id="51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varScale="1">
        <p:scale>
          <a:sx n="96" d="100"/>
          <a:sy n="96" d="100"/>
        </p:scale>
        <p:origin x="183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90" Type="http://schemas.openxmlformats.org/officeDocument/2006/relationships/font" Target="fonts/font11.fntdata"/><Relationship Id="rId95" Type="http://schemas.openxmlformats.org/officeDocument/2006/relationships/theme" Target="theme/theme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8.fntdata"/><Relationship Id="rId61" Type="http://schemas.openxmlformats.org/officeDocument/2006/relationships/slide" Target="slides/slide56.xml"/><Relationship Id="rId82" Type="http://schemas.openxmlformats.org/officeDocument/2006/relationships/font" Target="fonts/font3.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13</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14</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15</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18</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varying head from the stock tank is a big problem.</a:t>
            </a:r>
          </a:p>
          <a:p>
            <a:r>
              <a:rPr lang="en-US" baseline="0" dirty="0" smtClean="0"/>
              <a:t>We need a constant head AND the ability for the operator to vary the flow</a:t>
            </a:r>
            <a:endParaRPr lang="en-US" baseline="0" dirty="0"/>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19</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20</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23</a:t>
            </a:fld>
            <a:endParaRPr lang="en-US"/>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24</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25</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26</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27</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28</a:t>
            </a:fld>
            <a:endParaRPr lang="en-US"/>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29</a:t>
            </a:fld>
            <a:endParaRPr lang="en-US"/>
          </a:p>
        </p:txBody>
      </p:sp>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30</a:t>
            </a:fld>
            <a:endParaRPr lang="en-US"/>
          </a:p>
        </p:txBody>
      </p:sp>
      <p:sp>
        <p:nvSpPr>
          <p:cNvPr id="158722" name="Rectangle 2"/>
          <p:cNvSpPr>
            <a:spLocks noGrp="1" noRot="1" noChangeAspect="1" noChangeArrowheads="1" noTextEdit="1"/>
          </p:cNvSpPr>
          <p:nvPr>
            <p:ph type="sldImg"/>
          </p:nvPr>
        </p:nvSpPr>
        <p:spPr>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31</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32</a:t>
            </a:fld>
            <a:endParaRPr lang="en-US"/>
          </a:p>
        </p:txBody>
      </p:sp>
      <p:sp>
        <p:nvSpPr>
          <p:cNvPr id="116738" name="Rectangle 2"/>
          <p:cNvSpPr>
            <a:spLocks noGrp="1" noRot="1" noChangeAspect="1" noChangeArrowheads="1" noTextEdit="1"/>
          </p:cNvSpPr>
          <p:nvPr>
            <p:ph type="sldImg"/>
          </p:nvPr>
        </p:nvSpPr>
        <p:spPr>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36</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38</a:t>
            </a:fld>
            <a:endParaRPr lang="en-US"/>
          </a:p>
        </p:txBody>
      </p:sp>
      <p:sp>
        <p:nvSpPr>
          <p:cNvPr id="168962" name="Rectangle 2"/>
          <p:cNvSpPr>
            <a:spLocks noGrp="1" noRot="1" noChangeAspect="1" noChangeArrowheads="1" noTextEdit="1"/>
          </p:cNvSpPr>
          <p:nvPr>
            <p:ph type="sldImg"/>
          </p:nvPr>
        </p:nvSpPr>
        <p:spPr>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39</a:t>
            </a:fld>
            <a:endParaRPr lang="en-US"/>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40</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41</a:t>
            </a:fld>
            <a:endParaRPr lang="en-US"/>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43</a:t>
            </a:fld>
            <a:endParaRPr lang="en-US"/>
          </a:p>
        </p:txBody>
      </p:sp>
      <p:sp>
        <p:nvSpPr>
          <p:cNvPr id="338946" name="Rectangle 2"/>
          <p:cNvSpPr>
            <a:spLocks noGrp="1" noRot="1" noChangeAspect="1" noChangeArrowheads="1" noTextEdit="1"/>
          </p:cNvSpPr>
          <p:nvPr>
            <p:ph type="sldImg"/>
          </p:nvPr>
        </p:nvSpPr>
        <p:spPr>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44</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45</a:t>
            </a:fld>
            <a:endParaRPr 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46</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47</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49</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50</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64</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tube isn’t operating at the maximum flow possible for that tube, then it needs to be made even longer to generate the target 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67</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68</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ln/>
        </p:spPr>
      </p:sp>
      <p:sp>
        <p:nvSpPr>
          <p:cNvPr id="348163" name="Rectangle 3"/>
          <p:cNvSpPr>
            <a:spLocks noGrp="1" noChangeArrowheads="1"/>
          </p:cNvSpPr>
          <p:nvPr>
            <p:ph type="body" idx="1"/>
          </p:nvPr>
        </p:nvSpPr>
        <p:spPr/>
        <p:txBody>
          <a:bodyPr/>
          <a:lstStyle/>
          <a:p>
            <a:r>
              <a:rPr lang="es-HN" dirty="0" smtClean="0"/>
              <a:t>WE </a:t>
            </a:r>
            <a:r>
              <a:rPr lang="es-HN" dirty="0" err="1" smtClean="0"/>
              <a:t>could</a:t>
            </a:r>
            <a:r>
              <a:rPr lang="es-HN" dirty="0" smtClean="0"/>
              <a:t> use a single PVC pipe </a:t>
            </a:r>
            <a:r>
              <a:rPr lang="es-HN" dirty="0" err="1" smtClean="0"/>
              <a:t>that</a:t>
            </a:r>
            <a:r>
              <a:rPr lang="es-HN" dirty="0" smtClean="0"/>
              <a:t> </a:t>
            </a:r>
            <a:r>
              <a:rPr lang="es-HN" dirty="0" err="1" smtClean="0"/>
              <a:t>is</a:t>
            </a:r>
            <a:r>
              <a:rPr lang="es-HN" dirty="0" smtClean="0"/>
              <a:t> </a:t>
            </a:r>
            <a:r>
              <a:rPr lang="es-HN" dirty="0" err="1" smtClean="0"/>
              <a:t>then</a:t>
            </a:r>
            <a:r>
              <a:rPr lang="es-HN" dirty="0" smtClean="0"/>
              <a:t> </a:t>
            </a:r>
            <a:r>
              <a:rPr lang="es-HN" dirty="0" err="1" smtClean="0"/>
              <a:t>filled</a:t>
            </a:r>
            <a:r>
              <a:rPr lang="es-HN" dirty="0" smtClean="0"/>
              <a:t> </a:t>
            </a:r>
            <a:r>
              <a:rPr lang="es-HN" dirty="0" err="1" smtClean="0"/>
              <a:t>with</a:t>
            </a:r>
            <a:r>
              <a:rPr lang="es-HN" dirty="0" smtClean="0"/>
              <a:t> 5 mm </a:t>
            </a:r>
            <a:r>
              <a:rPr lang="es-HN" dirty="0" err="1" smtClean="0"/>
              <a:t>diameter</a:t>
            </a:r>
            <a:r>
              <a:rPr lang="es-HN" dirty="0" smtClean="0"/>
              <a:t> </a:t>
            </a:r>
            <a:r>
              <a:rPr lang="es-HN" dirty="0" err="1" smtClean="0"/>
              <a:t>tubes</a:t>
            </a:r>
            <a:r>
              <a:rPr lang="es-HN" dirty="0" smtClean="0"/>
              <a:t> so</a:t>
            </a:r>
            <a:r>
              <a:rPr lang="es-HN" baseline="0" dirty="0" smtClean="0"/>
              <a:t> </a:t>
            </a:r>
            <a:r>
              <a:rPr lang="es-HN" baseline="0" dirty="0" err="1" smtClean="0"/>
              <a:t>that</a:t>
            </a:r>
            <a:r>
              <a:rPr lang="es-HN" baseline="0" dirty="0" smtClean="0"/>
              <a:t> </a:t>
            </a:r>
            <a:r>
              <a:rPr lang="es-HN" baseline="0" dirty="0" err="1" smtClean="0"/>
              <a:t>there</a:t>
            </a:r>
            <a:r>
              <a:rPr lang="es-HN" baseline="0" dirty="0" smtClean="0"/>
              <a:t> </a:t>
            </a:r>
            <a:r>
              <a:rPr lang="es-HN" baseline="0" dirty="0" err="1" smtClean="0"/>
              <a:t>is</a:t>
            </a:r>
            <a:r>
              <a:rPr lang="es-HN" baseline="0" dirty="0" smtClean="0"/>
              <a:t> </a:t>
            </a:r>
            <a:r>
              <a:rPr lang="es-HN" baseline="0" dirty="0" err="1" smtClean="0"/>
              <a:t>only</a:t>
            </a:r>
            <a:r>
              <a:rPr lang="es-HN" baseline="0" dirty="0" smtClean="0"/>
              <a:t> </a:t>
            </a:r>
            <a:r>
              <a:rPr lang="es-HN" baseline="0" dirty="0" err="1" smtClean="0"/>
              <a:t>one</a:t>
            </a:r>
            <a:r>
              <a:rPr lang="es-HN" baseline="0" dirty="0" smtClean="0"/>
              <a:t> </a:t>
            </a:r>
            <a:r>
              <a:rPr lang="es-HN" baseline="0" dirty="0" err="1" smtClean="0"/>
              <a:t>plumbing</a:t>
            </a:r>
            <a:r>
              <a:rPr lang="es-HN" baseline="0" dirty="0" smtClean="0"/>
              <a:t> </a:t>
            </a:r>
            <a:r>
              <a:rPr lang="es-HN" baseline="0" dirty="0" err="1" smtClean="0"/>
              <a:t>connection</a:t>
            </a:r>
            <a:r>
              <a:rPr lang="es-HN" baseline="0" dirty="0" smtClean="0"/>
              <a:t>.</a:t>
            </a:r>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71</a:t>
            </a:fld>
            <a:endParaRPr lang="en-US"/>
          </a:p>
        </p:txBody>
      </p:sp>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72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263038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Chlorine room</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8</a:t>
            </a:fld>
            <a:endParaRPr lang="en-US"/>
          </a:p>
        </p:txBody>
      </p:sp>
    </p:spTree>
    <p:extLst>
      <p:ext uri="{BB962C8B-B14F-4D97-AF65-F5344CB8AC3E}">
        <p14:creationId xmlns:p14="http://schemas.microsoft.com/office/powerpoint/2010/main" val="1117779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notice that water</a:t>
            </a:r>
            <a:r>
              <a:rPr lang="en-US" baseline="0" dirty="0" smtClean="0"/>
              <a:t> treatment plants are failing because of poor control of chemical feeds. </a:t>
            </a:r>
          </a:p>
          <a:p>
            <a:r>
              <a:rPr lang="en-US" baseline="0" dirty="0" smtClean="0"/>
              <a:t>We could conclude that the solution is to provide a better supply chain for fixing pumps.</a:t>
            </a:r>
          </a:p>
          <a:p>
            <a:r>
              <a:rPr lang="en-US" baseline="0" dirty="0" smtClean="0"/>
              <a:t>AguaClara is taking a different route.</a:t>
            </a:r>
          </a:p>
          <a:p>
            <a:r>
              <a:rPr lang="en-US" baseline="0" dirty="0" smtClean="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dirty="0"/>
          </a:p>
        </p:txBody>
      </p:sp>
      <p:sp>
        <p:nvSpPr>
          <p:cNvPr id="78856" name="Rectangle 8"/>
          <p:cNvSpPr>
            <a:spLocks noGrp="1" noChangeArrowheads="1"/>
          </p:cNvSpPr>
          <p:nvPr>
            <p:ph type="ftr" sz="quarter" idx="3"/>
          </p:nvPr>
        </p:nvSpPr>
        <p:spPr/>
        <p:txBody>
          <a:bodyPr/>
          <a:lstStyle>
            <a:lvl1pPr>
              <a:defRPr>
                <a:latin typeface="Arial" charset="0"/>
              </a:defRPr>
            </a:lvl1pPr>
          </a:lstStyle>
          <a:p>
            <a:r>
              <a:rPr lang="en-US"/>
              <a:t>CEE 4540: Sustainable Municipal Drinking Water Treatment</a:t>
            </a:r>
            <a:endParaRPr lang="en-US" dirty="0"/>
          </a:p>
        </p:txBody>
      </p:sp>
      <p:sp>
        <p:nvSpPr>
          <p:cNvPr id="78857" name="Rectangle 9"/>
          <p:cNvSpPr>
            <a:spLocks noGrp="1" noChangeArrowheads="1"/>
          </p:cNvSpPr>
          <p:nvPr>
            <p:ph type="sldNum" sz="quarter" idx="4"/>
          </p:nvPr>
        </p:nvSpPr>
        <p:spPr/>
        <p:txBody>
          <a:bodyPr/>
          <a:lstStyle>
            <a:lvl1pPr>
              <a:defRPr>
                <a:latin typeface="Arial" charset="0"/>
              </a:defRPr>
            </a:lvl1pPr>
          </a:lstStyle>
          <a:p>
            <a:r>
              <a:rPr lang="en-US"/>
              <a:t>Monroe Weber-Shirk</a:t>
            </a:r>
            <a:endParaRPr lang="en-US" dirty="0"/>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
        <p:nvSpPr>
          <p:cNvPr id="7"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10268289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7842411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18210926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82754233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998152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7520715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388750965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38453724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1578349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489789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14057592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endParaRPr lang="en-US"/>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en-US"/>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B47E3A8C-271B-42FD-B027-2D7F62A45E62}" type="slidenum">
              <a:rPr lang="en-US" smtClean="0"/>
              <a:pPr/>
              <a:t>‹#›</a:t>
            </a:fld>
            <a:endParaRPr lang="en-US"/>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30938236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93740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0055690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20657503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90153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22136594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146782553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9512257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216000" y="475200"/>
            <a:ext cx="7200000" cy="432000"/>
          </a:xfrm>
        </p:spPr>
        <p:txBody>
          <a:bodyPr/>
          <a:lstStyle/>
          <a:p>
            <a:r>
              <a:rPr lang="en-US"/>
              <a:t>Click to edit Master title style</a:t>
            </a:r>
            <a:endParaRPr lang="de-CH" dirty="0"/>
          </a:p>
        </p:txBody>
      </p:sp>
      <p:sp>
        <p:nvSpPr>
          <p:cNvPr id="6" name="Datumsplatzhalter 4"/>
          <p:cNvSpPr>
            <a:spLocks noGrp="1"/>
          </p:cNvSpPr>
          <p:nvPr>
            <p:ph type="dt" sz="half" idx="10"/>
          </p:nvPr>
        </p:nvSpPr>
        <p:spPr>
          <a:xfrm>
            <a:off x="457200" y="6633376"/>
            <a:ext cx="2133600" cy="180000"/>
          </a:xfrm>
          <a:prstGeom prst="rect">
            <a:avLst/>
          </a:prstGeom>
        </p:spPr>
        <p:txBody>
          <a:bodyPr/>
          <a:lstStyle>
            <a:lvl1pPr>
              <a:defRPr sz="800"/>
            </a:lvl1pPr>
          </a:lstStyle>
          <a:p>
            <a:r>
              <a:rPr lang="de-DE"/>
              <a:t>04.04.2011</a:t>
            </a:r>
            <a:endParaRPr lang="de-CH"/>
          </a:p>
        </p:txBody>
      </p:sp>
      <p:sp>
        <p:nvSpPr>
          <p:cNvPr id="7" name="Fußzeilenplatzhalter 5"/>
          <p:cNvSpPr>
            <a:spLocks noGrp="1"/>
          </p:cNvSpPr>
          <p:nvPr>
            <p:ph type="ftr" sz="quarter" idx="11"/>
          </p:nvPr>
        </p:nvSpPr>
        <p:spPr>
          <a:xfrm>
            <a:off x="3124200" y="6633376"/>
            <a:ext cx="2895600" cy="180000"/>
          </a:xfrm>
          <a:prstGeom prst="rect">
            <a:avLst/>
          </a:prstGeom>
        </p:spPr>
        <p:txBody>
          <a:bodyPr/>
          <a:lstStyle>
            <a:lvl1pPr>
              <a:defRPr sz="800"/>
            </a:lvl1pPr>
          </a:lstStyle>
          <a:p>
            <a:endParaRPr lang="de-CH"/>
          </a:p>
        </p:txBody>
      </p:sp>
      <p:sp>
        <p:nvSpPr>
          <p:cNvPr id="8" name="Foliennummernplatzhalter 6"/>
          <p:cNvSpPr>
            <a:spLocks noGrp="1"/>
          </p:cNvSpPr>
          <p:nvPr>
            <p:ph type="sldNum" sz="quarter" idx="12"/>
          </p:nvPr>
        </p:nvSpPr>
        <p:spPr>
          <a:xfrm>
            <a:off x="6553200" y="6633376"/>
            <a:ext cx="2133600" cy="180000"/>
          </a:xfrm>
          <a:prstGeom prst="rect">
            <a:avLst/>
          </a:prstGeom>
        </p:spPr>
        <p:txBody>
          <a:bodyPr/>
          <a:lstStyle>
            <a:lvl1pPr>
              <a:defRPr sz="800"/>
            </a:lvl1pPr>
          </a:lstStyle>
          <a:p>
            <a:fld id="{170EAF33-5040-440D-A897-F739B1036B31}" type="slidenum">
              <a:rPr lang="de-CH" smtClean="0"/>
              <a:pPr/>
              <a:t>‹#›</a:t>
            </a:fld>
            <a:endParaRPr lang="de-CH"/>
          </a:p>
        </p:txBody>
      </p:sp>
      <p:sp>
        <p:nvSpPr>
          <p:cNvPr id="11" name="Textplatzhalter 12"/>
          <p:cNvSpPr>
            <a:spLocks noGrp="1"/>
          </p:cNvSpPr>
          <p:nvPr>
            <p:ph type="body" sz="quarter" idx="13"/>
          </p:nvPr>
        </p:nvSpPr>
        <p:spPr>
          <a:xfrm>
            <a:off x="216000" y="908720"/>
            <a:ext cx="8229600" cy="432000"/>
          </a:xfrm>
        </p:spPr>
        <p:txBody>
          <a:bodyPr>
            <a:normAutofit/>
          </a:bodyPr>
          <a:lstStyle>
            <a:lvl1pPr marL="0" indent="0">
              <a:buNone/>
              <a:defRPr sz="2000"/>
            </a:lvl1pPr>
          </a:lstStyle>
          <a:p>
            <a:pPr lvl="0"/>
            <a:r>
              <a:rPr lang="en-US"/>
              <a:t>Edit Master text styles</a:t>
            </a:r>
          </a:p>
        </p:txBody>
      </p:sp>
      <p:sp>
        <p:nvSpPr>
          <p:cNvPr id="12" name="Textplatzhalter 20"/>
          <p:cNvSpPr>
            <a:spLocks noGrp="1"/>
          </p:cNvSpPr>
          <p:nvPr>
            <p:ph type="body" sz="quarter" idx="14"/>
          </p:nvPr>
        </p:nvSpPr>
        <p:spPr>
          <a:xfrm>
            <a:off x="7596188" y="476250"/>
            <a:ext cx="1296000" cy="431800"/>
          </a:xfrm>
        </p:spPr>
        <p:txBody>
          <a:bodyPr>
            <a:noAutofit/>
          </a:bodyPr>
          <a:lstStyle>
            <a:lvl1pPr marL="0" indent="0" algn="r">
              <a:buNone/>
              <a:defRPr sz="1000"/>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a:t>Edit Master text styles</a:t>
            </a:r>
          </a:p>
        </p:txBody>
      </p:sp>
    </p:spTree>
    <p:extLst>
      <p:ext uri="{BB962C8B-B14F-4D97-AF65-F5344CB8AC3E}">
        <p14:creationId xmlns:p14="http://schemas.microsoft.com/office/powerpoint/2010/main" val="129900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pPr>
              <a:defRPr/>
            </a:pPr>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pPr>
              <a:defRPr/>
            </a:pPr>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pPr>
              <a:defRPr/>
            </a:pPr>
            <a:fld id="{B27F2FB6-1FF3-439F-A5FF-120BC24DA65B}" type="slidenum">
              <a:rPr lang="en-US" smtClean="0"/>
              <a:pPr>
                <a:defRPr/>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678817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30E648E-C3CE-4333-8AF7-2CD164047A77}" type="slidenum">
              <a:rPr lang="en-US" smtClean="0"/>
              <a:pPr>
                <a:defRPr/>
              </a:pPr>
              <a:t>‹#›</a:t>
            </a:fld>
            <a:endParaRPr lang="en-US"/>
          </a:p>
        </p:txBody>
      </p:sp>
    </p:spTree>
    <p:extLst>
      <p:ext uri="{BB962C8B-B14F-4D97-AF65-F5344CB8AC3E}">
        <p14:creationId xmlns:p14="http://schemas.microsoft.com/office/powerpoint/2010/main" val="11381320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3E7237B-D836-4285-BFA8-5AB309CDADC8}" type="slidenum">
              <a:rPr lang="en-US" smtClean="0"/>
              <a:pPr>
                <a:defRPr/>
              </a:pPr>
              <a:t>‹#›</a:t>
            </a:fld>
            <a:endParaRPr lang="en-US"/>
          </a:p>
        </p:txBody>
      </p:sp>
    </p:spTree>
    <p:extLst>
      <p:ext uri="{BB962C8B-B14F-4D97-AF65-F5344CB8AC3E}">
        <p14:creationId xmlns:p14="http://schemas.microsoft.com/office/powerpoint/2010/main" val="5653893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E6ABB78E-A5F8-4730-B849-28A2B445E878}" type="slidenum">
              <a:rPr lang="en-US" smtClean="0"/>
              <a:pPr>
                <a:defRPr/>
              </a:pPr>
              <a:t>‹#›</a:t>
            </a:fld>
            <a:endParaRPr lang="en-US"/>
          </a:p>
        </p:txBody>
      </p:sp>
    </p:spTree>
    <p:extLst>
      <p:ext uri="{BB962C8B-B14F-4D97-AF65-F5344CB8AC3E}">
        <p14:creationId xmlns:p14="http://schemas.microsoft.com/office/powerpoint/2010/main" val="20291323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D2D8A67-7796-44DC-9B8E-0811BED7C34E}" type="slidenum">
              <a:rPr lang="en-US" smtClean="0"/>
              <a:pPr>
                <a:defRPr/>
              </a:pPr>
              <a:t>‹#›</a:t>
            </a:fld>
            <a:endParaRPr lang="en-US"/>
          </a:p>
        </p:txBody>
      </p:sp>
    </p:spTree>
    <p:extLst>
      <p:ext uri="{BB962C8B-B14F-4D97-AF65-F5344CB8AC3E}">
        <p14:creationId xmlns:p14="http://schemas.microsoft.com/office/powerpoint/2010/main" val="2034967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42113A57-D150-4CE0-87BF-20EA9E1D2951}" type="slidenum">
              <a:rPr lang="en-US" smtClean="0"/>
              <a:pPr>
                <a:defRPr/>
              </a:pPr>
              <a:t>‹#›</a:t>
            </a:fld>
            <a:endParaRPr lang="en-US"/>
          </a:p>
        </p:txBody>
      </p:sp>
    </p:spTree>
    <p:extLst>
      <p:ext uri="{BB962C8B-B14F-4D97-AF65-F5344CB8AC3E}">
        <p14:creationId xmlns:p14="http://schemas.microsoft.com/office/powerpoint/2010/main" val="26326547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0342206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41201094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theme" Target="../theme/theme5.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970857482"/>
      </p:ext>
    </p:extLst>
  </p:cSld>
  <p:clrMap bg1="lt1" tx1="dk1" bg2="lt2" tx2="dk2" accent1="accent1" accent2="accent2" accent3="accent3" accent4="accent4" accent5="accent5" accent6="accent6" hlink="hlink" folHlink="folHlink"/>
  <p:sldLayoutIdLst>
    <p:sldLayoutId id="2147484093" r:id="rId1"/>
    <p:sldLayoutId id="2147484094" r:id="rId2"/>
    <p:sldLayoutId id="2147484095" r:id="rId3"/>
    <p:sldLayoutId id="2147484096" r:id="rId4"/>
    <p:sldLayoutId id="2147484097" r:id="rId5"/>
    <p:sldLayoutId id="2147484098" r:id="rId6"/>
    <p:sldLayoutId id="2147484099"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14719519"/>
      </p:ext>
    </p:extLst>
  </p:cSld>
  <p:clrMap bg1="lt1" tx1="dk1" bg2="lt2" tx2="dk2" accent1="accent1" accent2="accent2" accent3="accent3" accent4="accent4" accent5="accent5" accent6="accent6" hlink="hlink" folHlink="folHlink"/>
  <p:sldLayoutIdLst>
    <p:sldLayoutId id="2147484101" r:id="rId1"/>
    <p:sldLayoutId id="2147484102" r:id="rId2"/>
    <p:sldLayoutId id="2147484103" r:id="rId3"/>
    <p:sldLayoutId id="2147484104" r:id="rId4"/>
    <p:sldLayoutId id="2147484105" r:id="rId5"/>
    <p:sldLayoutId id="2147484106" r:id="rId6"/>
    <p:sldLayoutId id="2147484107" r:id="rId7"/>
    <p:sldLayoutId id="2147484108"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258086897"/>
      </p:ext>
    </p:extLst>
  </p:cSld>
  <p:clrMap bg1="lt1" tx1="dk1" bg2="lt2" tx2="dk2" accent1="accent1" accent2="accent2" accent3="accent3" accent4="accent4" accent5="accent5" accent6="accent6" hlink="hlink" folHlink="folHlink"/>
  <p:sldLayoutIdLst>
    <p:sldLayoutId id="2147484110" r:id="rId1"/>
    <p:sldLayoutId id="2147484111" r:id="rId2"/>
    <p:sldLayoutId id="2147484112" r:id="rId3"/>
    <p:sldLayoutId id="2147484113" r:id="rId4"/>
    <p:sldLayoutId id="2147484114" r:id="rId5"/>
    <p:sldLayoutId id="2147484115" r:id="rId6"/>
    <p:sldLayoutId id="214748411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BF8F7396-BEB4-43C3-890E-D039A09002B5}" type="slidenum">
              <a:rPr lang="en-US" smtClean="0"/>
              <a:pPr>
                <a:defRPr/>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693885097"/>
      </p:ext>
    </p:extLst>
  </p:cSld>
  <p:clrMap bg1="lt1" tx1="dk1" bg2="lt2" tx2="dk2" accent1="accent1" accent2="accent2" accent3="accent3" accent4="accent4" accent5="accent5" accent6="accent6" hlink="hlink" folHlink="folHlink"/>
  <p:sldLayoutIdLst>
    <p:sldLayoutId id="2147484118" r:id="rId1"/>
    <p:sldLayoutId id="2147484119" r:id="rId2"/>
    <p:sldLayoutId id="2147484120" r:id="rId3"/>
    <p:sldLayoutId id="2147484121" r:id="rId4"/>
    <p:sldLayoutId id="2147484122" r:id="rId5"/>
    <p:sldLayoutId id="2147484123"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9.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7.xml"/><Relationship Id="rId7" Type="http://schemas.openxmlformats.org/officeDocument/2006/relationships/image" Target="../media/image25.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19.xml"/><Relationship Id="rId10" Type="http://schemas.openxmlformats.org/officeDocument/2006/relationships/image" Target="../media/image28.png"/><Relationship Id="rId4" Type="http://schemas.openxmlformats.org/officeDocument/2006/relationships/tags" Target="../tags/tag8.xml"/><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2.png"/><Relationship Id="rId3" Type="http://schemas.openxmlformats.org/officeDocument/2006/relationships/tags" Target="../tags/tag11.xml"/><Relationship Id="rId7" Type="http://schemas.openxmlformats.org/officeDocument/2006/relationships/notesSlide" Target="../notesSlides/notesSlide13.xml"/><Relationship Id="rId12" Type="http://schemas.openxmlformats.org/officeDocument/2006/relationships/image" Target="../media/image3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6.xml"/><Relationship Id="rId11" Type="http://schemas.openxmlformats.org/officeDocument/2006/relationships/image" Target="../media/image30.png"/><Relationship Id="rId5" Type="http://schemas.openxmlformats.org/officeDocument/2006/relationships/tags" Target="../tags/tag13.xml"/><Relationship Id="rId10" Type="http://schemas.openxmlformats.org/officeDocument/2006/relationships/image" Target="../media/image29.png"/><Relationship Id="rId4" Type="http://schemas.openxmlformats.org/officeDocument/2006/relationships/tags" Target="../tags/tag12.xml"/><Relationship Id="rId9" Type="http://schemas.openxmlformats.org/officeDocument/2006/relationships/image" Target="../media/image23.jpeg"/><Relationship Id="rId1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29.png"/><Relationship Id="rId3" Type="http://schemas.openxmlformats.org/officeDocument/2006/relationships/tags" Target="../tags/tag16.xml"/><Relationship Id="rId7" Type="http://schemas.openxmlformats.org/officeDocument/2006/relationships/slideLayout" Target="../slideLayouts/slideLayout16.xml"/><Relationship Id="rId12" Type="http://schemas.openxmlformats.org/officeDocument/2006/relationships/image" Target="../media/image2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6.png"/><Relationship Id="rId5" Type="http://schemas.openxmlformats.org/officeDocument/2006/relationships/tags" Target="../tags/tag18.xml"/><Relationship Id="rId10" Type="http://schemas.openxmlformats.org/officeDocument/2006/relationships/image" Target="../media/image35.png"/><Relationship Id="rId4" Type="http://schemas.openxmlformats.org/officeDocument/2006/relationships/tags" Target="../tags/tag17.xml"/><Relationship Id="rId9" Type="http://schemas.openxmlformats.org/officeDocument/2006/relationships/image" Target="../media/image34.png"/><Relationship Id="rId1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7.wmf"/><Relationship Id="rId13" Type="http://schemas.openxmlformats.org/officeDocument/2006/relationships/image" Target="../media/image29.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3.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4.xml"/><Relationship Id="rId11" Type="http://schemas.openxmlformats.org/officeDocument/2006/relationships/image" Target="../media/image39.png"/><Relationship Id="rId5" Type="http://schemas.openxmlformats.org/officeDocument/2006/relationships/slideLayout" Target="../slideLayouts/slideLayout19.xml"/><Relationship Id="rId10" Type="http://schemas.openxmlformats.org/officeDocument/2006/relationships/image" Target="../media/image38.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slide" Target="slide44.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image" Target="../media/image9.png"/><Relationship Id="rId25" Type="http://schemas.openxmlformats.org/officeDocument/2006/relationships/slide" Target="slide31.xml"/><Relationship Id="rId2" Type="http://schemas.openxmlformats.org/officeDocument/2006/relationships/slideLayout" Target="../slideLayouts/slideLayout17.xml"/><Relationship Id="rId16" Type="http://schemas.openxmlformats.org/officeDocument/2006/relationships/slide" Target="slide40.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2.xml"/><Relationship Id="rId28" Type="http://schemas.openxmlformats.org/officeDocument/2006/relationships/image" Target="../media/image14.png"/><Relationship Id="rId10" Type="http://schemas.openxmlformats.org/officeDocument/2006/relationships/slide" Target="slide23.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4.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9.xml"/><Relationship Id="rId1" Type="http://schemas.openxmlformats.org/officeDocument/2006/relationships/tags" Target="../tags/tag23.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hyperlink" Target="https://aguaclara.github.io/Textbook/Flow_Control_and_Measurement/FCM_Derivations.html#and-for-tank-drain-equation"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9.xml"/><Relationship Id="rId1" Type="http://schemas.openxmlformats.org/officeDocument/2006/relationships/tags" Target="../tags/tag24.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9.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oleObject" Target="../embeddings/oleObject3.bin"/></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image" Target="../media/image46.jpeg"/><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28.xml"/><Relationship Id="rId7" Type="http://schemas.openxmlformats.org/officeDocument/2006/relationships/image" Target="../media/image48.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7.png"/><Relationship Id="rId5" Type="http://schemas.openxmlformats.org/officeDocument/2006/relationships/notesSlide" Target="../notesSlides/notesSlide22.xml"/><Relationship Id="rId4"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55.png"/><Relationship Id="rId3" Type="http://schemas.openxmlformats.org/officeDocument/2006/relationships/tags" Target="../tags/tag33.xml"/><Relationship Id="rId7" Type="http://schemas.openxmlformats.org/officeDocument/2006/relationships/slideLayout" Target="../slideLayouts/slideLayout19.xml"/><Relationship Id="rId12" Type="http://schemas.openxmlformats.org/officeDocument/2006/relationships/image" Target="../media/image54.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3.png"/><Relationship Id="rId5" Type="http://schemas.openxmlformats.org/officeDocument/2006/relationships/tags" Target="../tags/tag35.xml"/><Relationship Id="rId10" Type="http://schemas.openxmlformats.org/officeDocument/2006/relationships/image" Target="../media/image52.png"/><Relationship Id="rId4" Type="http://schemas.openxmlformats.org/officeDocument/2006/relationships/tags" Target="../tags/tag34.xml"/><Relationship Id="rId9" Type="http://schemas.openxmlformats.org/officeDocument/2006/relationships/image" Target="../media/image51.png"/><Relationship Id="rId14" Type="http://schemas.openxmlformats.org/officeDocument/2006/relationships/image" Target="../media/image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image" Target="../media/image57.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9.png"/><Relationship Id="rId5" Type="http://schemas.openxmlformats.org/officeDocument/2006/relationships/notesSlide" Target="../notesSlides/notesSlide26.xml"/><Relationship Id="rId4"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7.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9.xml"/><Relationship Id="rId1" Type="http://schemas.openxmlformats.org/officeDocument/2006/relationships/slideLayout" Target="../slideLayouts/slideLayout16.xml"/><Relationship Id="rId5" Type="http://schemas.openxmlformats.org/officeDocument/2006/relationships/image" Target="../media/image1.wmf"/><Relationship Id="rId4" Type="http://schemas.openxmlformats.org/officeDocument/2006/relationships/image" Target="../media/image61.jpeg"/></Relationships>
</file>

<file path=ppt/slides/_rels/slide3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0.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62.wmf"/><Relationship Id="rId2" Type="http://schemas.openxmlformats.org/officeDocument/2006/relationships/slideLayout" Target="../slideLayouts/slideLayout20.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1.jpeg"/><Relationship Id="rId4" Type="http://schemas.openxmlformats.org/officeDocument/2006/relationships/image" Target="../media/image63.wmf"/></Relationships>
</file>

<file path=ppt/slides/_rels/slide3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slideLayout" Target="../slideLayouts/slideLayout20.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1.jpeg"/><Relationship Id="rId5" Type="http://schemas.openxmlformats.org/officeDocument/2006/relationships/image" Target="../media/image63.wmf"/><Relationship Id="rId4" Type="http://schemas.openxmlformats.org/officeDocument/2006/relationships/notesSlide" Target="../notesSlides/notesSlide32.xml"/><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19.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67.jpeg"/></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46.xml"/><Relationship Id="rId7" Type="http://schemas.openxmlformats.org/officeDocument/2006/relationships/image" Target="../media/image6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7.jpeg"/><Relationship Id="rId5" Type="http://schemas.openxmlformats.org/officeDocument/2006/relationships/image" Target="../media/image68.jpeg"/><Relationship Id="rId4" Type="http://schemas.openxmlformats.org/officeDocument/2006/relationships/slideLayout" Target="../slideLayouts/slideLayout16.xml"/><Relationship Id="rId9"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8.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45.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16.xml"/><Relationship Id="rId5" Type="http://schemas.openxmlformats.org/officeDocument/2006/relationships/image" Target="../media/image60.jpeg"/><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8.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49.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0.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1.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1.xml"/><Relationship Id="rId7" Type="http://schemas.openxmlformats.org/officeDocument/2006/relationships/image" Target="../media/image4.emf"/><Relationship Id="rId12" Type="http://schemas.openxmlformats.org/officeDocument/2006/relationships/slide" Target="slide28.xml"/><Relationship Id="rId17" Type="http://schemas.openxmlformats.org/officeDocument/2006/relationships/slide" Target="slide22.xml"/><Relationship Id="rId25" Type="http://schemas.openxmlformats.org/officeDocument/2006/relationships/slide" Target="slide40.xml"/><Relationship Id="rId2" Type="http://schemas.openxmlformats.org/officeDocument/2006/relationships/slideLayout" Target="../slideLayouts/slideLayout17.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6.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4.xml"/><Relationship Id="rId28" Type="http://schemas.openxmlformats.org/officeDocument/2006/relationships/image" Target="../media/image1.wmf"/><Relationship Id="rId10" Type="http://schemas.openxmlformats.org/officeDocument/2006/relationships/slide" Target="slide23.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74.png"/><Relationship Id="rId2" Type="http://schemas.openxmlformats.org/officeDocument/2006/relationships/slideLayout" Target="../slideLayouts/slideLayout20.xml"/><Relationship Id="rId1" Type="http://schemas.openxmlformats.org/officeDocument/2006/relationships/tags" Target="../tags/tag52.xml"/><Relationship Id="rId6" Type="http://schemas.openxmlformats.org/officeDocument/2006/relationships/image" Target="../media/image61.jpeg"/><Relationship Id="rId5" Type="http://schemas.openxmlformats.org/officeDocument/2006/relationships/image" Target="../media/image73.wmf"/><Relationship Id="rId4" Type="http://schemas.openxmlformats.org/officeDocument/2006/relationships/image" Target="../media/image66.wmf"/></Relationships>
</file>

<file path=ppt/slides/_rels/slide51.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45.xml"/><Relationship Id="rId1" Type="http://schemas.openxmlformats.org/officeDocument/2006/relationships/slideLayout" Target="../slideLayouts/slideLayout20.xml"/><Relationship Id="rId5" Type="http://schemas.openxmlformats.org/officeDocument/2006/relationships/image" Target="../media/image61.jpeg"/><Relationship Id="rId4" Type="http://schemas.openxmlformats.org/officeDocument/2006/relationships/image" Target="../media/image73.wmf"/></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JP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6.xml"/><Relationship Id="rId1" Type="http://schemas.openxmlformats.org/officeDocument/2006/relationships/slideLayout" Target="../slideLayouts/slideLayout20.xm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3.jpeg"/></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27.png"/><Relationship Id="rId3" Type="http://schemas.openxmlformats.org/officeDocument/2006/relationships/tags" Target="../tags/tag55.xml"/><Relationship Id="rId7" Type="http://schemas.openxmlformats.org/officeDocument/2006/relationships/notesSlide" Target="../notesSlides/notesSlide48.xml"/><Relationship Id="rId12" Type="http://schemas.openxmlformats.org/officeDocument/2006/relationships/image" Target="../media/image88.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6.xml"/><Relationship Id="rId11" Type="http://schemas.openxmlformats.org/officeDocument/2006/relationships/image" Target="../media/image87.png"/><Relationship Id="rId5" Type="http://schemas.openxmlformats.org/officeDocument/2006/relationships/tags" Target="../tags/tag57.xml"/><Relationship Id="rId10" Type="http://schemas.openxmlformats.org/officeDocument/2006/relationships/image" Target="../media/image86.png"/><Relationship Id="rId4" Type="http://schemas.openxmlformats.org/officeDocument/2006/relationships/tags" Target="../tags/tag56.xml"/><Relationship Id="rId9" Type="http://schemas.openxmlformats.org/officeDocument/2006/relationships/image" Target="../media/image28.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6.xml"/><Relationship Id="rId1" Type="http://schemas.openxmlformats.org/officeDocument/2006/relationships/tags" Target="../tags/tag58.xml"/><Relationship Id="rId4" Type="http://schemas.openxmlformats.org/officeDocument/2006/relationships/image" Target="../media/image89.png"/></Relationships>
</file>

<file path=ppt/slides/_rels/slide6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61.xml"/><Relationship Id="rId7" Type="http://schemas.openxmlformats.org/officeDocument/2006/relationships/image" Target="../media/image92.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8" Type="http://schemas.openxmlformats.org/officeDocument/2006/relationships/image" Target="../media/image94.wmf"/><Relationship Id="rId13" Type="http://schemas.openxmlformats.org/officeDocument/2006/relationships/image" Target="../media/image99.png"/><Relationship Id="rId3" Type="http://schemas.openxmlformats.org/officeDocument/2006/relationships/tags" Target="../tags/tag64.xml"/><Relationship Id="rId7" Type="http://schemas.openxmlformats.org/officeDocument/2006/relationships/slideLayout" Target="../slideLayouts/slideLayout16.xml"/><Relationship Id="rId12" Type="http://schemas.openxmlformats.org/officeDocument/2006/relationships/image" Target="../media/image98.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97.png"/><Relationship Id="rId5" Type="http://schemas.openxmlformats.org/officeDocument/2006/relationships/tags" Target="../tags/tag66.xml"/><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tags" Target="../tags/tag65.xml"/><Relationship Id="rId9" Type="http://schemas.openxmlformats.org/officeDocument/2006/relationships/image" Target="../media/image95.wmf"/><Relationship Id="rId14" Type="http://schemas.openxmlformats.org/officeDocument/2006/relationships/image" Target="../media/image100.png"/></Relationships>
</file>

<file path=ppt/slides/_rels/slide6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slideLayout" Target="../slideLayouts/slideLayout16.xml"/><Relationship Id="rId7" Type="http://schemas.openxmlformats.org/officeDocument/2006/relationships/image" Target="../media/image103.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95.wmf"/><Relationship Id="rId5" Type="http://schemas.openxmlformats.org/officeDocument/2006/relationships/image" Target="../media/image102.emf"/><Relationship Id="rId4" Type="http://schemas.openxmlformats.org/officeDocument/2006/relationships/notesSlide" Target="../notesSlides/notesSlide50.xml"/></Relationships>
</file>

<file path=ppt/slides/_rels/slide68.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16.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notesSlide" Target="../notesSlides/notesSlide51.xml"/></Relationships>
</file>

<file path=ppt/slides/_rels/slide6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6.xml"/><Relationship Id="rId7" Type="http://schemas.openxmlformats.org/officeDocument/2006/relationships/image" Target="../media/image66.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73.wmf"/><Relationship Id="rId5" Type="http://schemas.openxmlformats.org/officeDocument/2006/relationships/image" Target="../media/image107.png"/><Relationship Id="rId4" Type="http://schemas.openxmlformats.org/officeDocument/2006/relationships/image" Target="../media/image6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76.xml"/><Relationship Id="rId7" Type="http://schemas.openxmlformats.org/officeDocument/2006/relationships/image" Target="../media/image108.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2.xml"/><Relationship Id="rId5" Type="http://schemas.openxmlformats.org/officeDocument/2006/relationships/slideLayout" Target="../slideLayouts/slideLayout16.xml"/><Relationship Id="rId10" Type="http://schemas.openxmlformats.org/officeDocument/2006/relationships/image" Target="../media/image111.png"/><Relationship Id="rId4" Type="http://schemas.openxmlformats.org/officeDocument/2006/relationships/tags" Target="../tags/tag77.xml"/><Relationship Id="rId9" Type="http://schemas.openxmlformats.org/officeDocument/2006/relationships/image" Target="../media/image11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a:t>The Challenge of Chemical Metering (</a:t>
            </a:r>
            <a:r>
              <a:rPr lang="en-US" sz="4000" dirty="0" err="1"/>
              <a:t>Hypochlorinator</a:t>
            </a:r>
            <a:r>
              <a:rPr lang="en-US" sz="4000"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5910" name="Picture 2486"/>
          <p:cNvPicPr>
            <a:picLocks noChangeAspect="1" noChangeArrowheads="1"/>
          </p:cNvPicPr>
          <p:nvPr/>
        </p:nvPicPr>
        <p:blipFill>
          <a:blip r:embed="rId4" cstate="print"/>
          <a:srcRect/>
          <a:stretch>
            <a:fillRect/>
          </a:stretch>
        </p:blipFill>
        <p:spPr bwMode="auto">
          <a:xfrm>
            <a:off x="9144000" y="0"/>
            <a:ext cx="9144000" cy="6858000"/>
          </a:xfrm>
          <a:prstGeom prst="rect">
            <a:avLst/>
          </a:prstGeom>
          <a:noFill/>
        </p:spPr>
      </p:pic>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2.53469E-6 L -1.00226 2.53469E-6 " pathEditMode="relative" rAng="0" ptsTypes="AA">
                                      <p:cBhvr>
                                        <p:cTn id="6" dur="500" fill="hold"/>
                                        <p:tgtEl>
                                          <p:spTgt spid="105910"/>
                                        </p:tgtEl>
                                        <p:attrNameLst>
                                          <p:attrName>ppt_x</p:attrName>
                                          <p:attrName>ppt_y</p:attrName>
                                        </p:attrNameLst>
                                      </p:cBhvr>
                                      <p:rCtr x="-501"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5910"/>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xfrm>
            <a:off x="457200" y="228600"/>
            <a:ext cx="8458200" cy="1143000"/>
          </a:xfrm>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1"/>
            <a:ext cx="3945588" cy="836942"/>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52468" y="2784830"/>
            <a:ext cx="1542180" cy="303099"/>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818229" y="3429000"/>
            <a:ext cx="868571" cy="522667"/>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522711" y="2200908"/>
            <a:ext cx="1513586" cy="270692"/>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nvGraphicFramePr>
        <p:xfrm>
          <a:off x="2734204" y="1642005"/>
          <a:ext cx="3734330" cy="2595884"/>
        </p:xfrm>
        <a:graphic>
          <a:graphicData uri="http://schemas.openxmlformats.org/presentationml/2006/ole">
            <mc:AlternateContent xmlns:mc="http://schemas.openxmlformats.org/markup-compatibility/2006">
              <mc:Choice xmlns:v="urn:schemas-microsoft-com:vml" Requires="v">
                <p:oleObj spid="_x0000_s16556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4204" y="1642005"/>
                        <a:ext cx="3734330" cy="25958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65577"/>
            <a:ext cx="6340500" cy="2908300"/>
            <a:chOff x="288" y="2498"/>
            <a:chExt cx="3994" cy="1832"/>
          </a:xfrm>
        </p:grpSpPr>
        <p:graphicFrame>
          <p:nvGraphicFramePr>
            <p:cNvPr id="164877" name="Object 13"/>
            <p:cNvGraphicFramePr>
              <a:graphicFrameLocks noChangeAspect="1"/>
            </p:cNvGraphicFramePr>
            <p:nvPr/>
          </p:nvGraphicFramePr>
          <p:xfrm>
            <a:off x="1771" y="2728"/>
            <a:ext cx="2511" cy="1602"/>
          </p:xfrm>
          <a:graphic>
            <a:graphicData uri="http://schemas.openxmlformats.org/presentationml/2006/ole">
              <mc:AlternateContent xmlns:mc="http://schemas.openxmlformats.org/markup-compatibility/2006">
                <mc:Choice xmlns:v="urn:schemas-microsoft-com:vml" Requires="v">
                  <p:oleObj spid="_x0000_s16556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71" y="2728"/>
                          <a:ext cx="2511" cy="16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186941" y="199224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6797702" y="341865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r>
              <a:rPr lang="en-US" dirty="0"/>
              <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43965" y="228600"/>
            <a:ext cx="9249929" cy="1143000"/>
          </a:xfrm>
        </p:spPr>
        <p:txBody>
          <a:bodyPr/>
          <a:lstStyle/>
          <a:p>
            <a:r>
              <a:rPr lang="en-US" dirty="0"/>
              <a:t>A related tangent…</a:t>
            </a:r>
            <a:br>
              <a:rPr lang="en-US" dirty="0"/>
            </a:br>
            <a:r>
              <a:rPr lang="en-US" dirty="0">
                <a:hlinkClick r:id="rId4"/>
              </a:rPr>
              <a:t>Design</a:t>
            </a:r>
            <a:r>
              <a:rPr lang="en-US" dirty="0"/>
              <a:t> a drain system for a flocculator</a:t>
            </a:r>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a:xfrm>
            <a:off x="0" y="228600"/>
            <a:ext cx="9144000" cy="1143000"/>
          </a:xfrm>
        </p:spPr>
        <p:txBody>
          <a:bodyPr/>
          <a:lstStyle/>
          <a:p>
            <a:r>
              <a:rPr lang="en-US" dirty="0"/>
              <a:t>A related tangent…</a:t>
            </a:r>
            <a:br>
              <a:rPr lang="en-US" dirty="0"/>
            </a:br>
            <a:r>
              <a:rPr lang="en-US" dirty="0">
                <a:hlinkClick r:id="rId4"/>
              </a:rPr>
              <a:t>Design</a:t>
            </a:r>
            <a:r>
              <a:rPr lang="en-US" dirty="0"/>
              <a:t> a drain system for a </a:t>
            </a:r>
            <a:r>
              <a:rPr lang="en-US" dirty="0" err="1"/>
              <a:t>sed</a:t>
            </a:r>
            <a:r>
              <a:rPr lang="en-US" dirty="0"/>
              <a:t> tank</a:t>
            </a:r>
          </a:p>
        </p:txBody>
      </p:sp>
      <p:pic>
        <p:nvPicPr>
          <p:cNvPr id="342029" name="Picture 13" descr="C:\Users\mw24\Pictures\Atima 5 sed wire front.png"/>
          <p:cNvPicPr>
            <a:picLocks noChangeAspect="1" noChangeArrowheads="1"/>
          </p:cNvPicPr>
          <p:nvPr/>
        </p:nvPicPr>
        <p:blipFill>
          <a:blip r:embed="rId5" cstate="print"/>
          <a:srcRect/>
          <a:stretch>
            <a:fillRect/>
          </a:stretch>
        </p:blipFill>
        <p:spPr bwMode="auto">
          <a:xfrm>
            <a:off x="341979" y="3376189"/>
            <a:ext cx="5175850" cy="2391794"/>
          </a:xfrm>
          <a:prstGeom prst="rect">
            <a:avLst/>
          </a:prstGeom>
          <a:noFill/>
        </p:spPr>
      </p:pic>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4739054" y="4484077"/>
            <a:ext cx="3267933" cy="2000548"/>
            <a:chOff x="4739054" y="4484077"/>
            <a:chExt cx="3267933" cy="2000548"/>
          </a:xfrm>
        </p:grpSpPr>
        <p:sp>
          <p:nvSpPr>
            <p:cNvPr id="22" name="TextBox 21">
              <a:extLst>
                <a:ext uri="{FF2B5EF4-FFF2-40B4-BE49-F238E27FC236}">
                  <a16:creationId xmlns:a16="http://schemas.microsoft.com/office/drawing/2014/main" id="{070ABBEA-4033-46BA-BFCE-90EEA5FE99CA}"/>
                </a:ext>
              </a:extLst>
            </p:cNvPr>
            <p:cNvSpPr txBox="1"/>
            <p:nvPr/>
          </p:nvSpPr>
          <p:spPr>
            <a:xfrm>
              <a:off x="5722870" y="4484077"/>
              <a:ext cx="2284117" cy="2000548"/>
            </a:xfrm>
            <a:prstGeom prst="rect">
              <a:avLst/>
            </a:prstGeom>
            <a:noFill/>
          </p:spPr>
          <p:txBody>
            <a:bodyPr wrap="square" rtlCol="0">
              <a:spAutoFit/>
            </a:bodyPr>
            <a:lstStyle/>
            <a:p>
              <a:r>
                <a:rPr lang="en-US" sz="2400" dirty="0"/>
                <a:t>Sedimentation tank drain also adds another </a:t>
              </a:r>
              <a:r>
                <a:rPr lang="en-US" sz="2400" dirty="0" err="1"/>
                <a:t>K</a:t>
              </a:r>
              <a:r>
                <a:rPr lang="en-US" sz="2400" baseline="-25000" dirty="0" err="1"/>
                <a:t>e</a:t>
              </a:r>
              <a:r>
                <a:rPr lang="en-US" sz="2400" dirty="0"/>
                <a:t> to </a:t>
              </a:r>
              <a:r>
                <a:rPr lang="el-GR" dirty="0"/>
                <a:t>Σ</a:t>
              </a:r>
              <a:r>
                <a:rPr lang="en-US" sz="2400" dirty="0" err="1"/>
                <a:t>K</a:t>
              </a:r>
              <a:r>
                <a:rPr lang="en-US" sz="2400" baseline="-25000" dirty="0" err="1"/>
                <a:t>e</a:t>
              </a:r>
              <a:r>
                <a:rPr lang="en-US" sz="2400" dirty="0"/>
                <a:t>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4739054" y="5152292"/>
              <a:ext cx="869517" cy="61569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86"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p:txBody>
          <a:bodyPr/>
          <a:lstStyle/>
          <a:p>
            <a:r>
              <a:rPr lang="en-US"/>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1454150" y="1163638"/>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a:t>
            </a:r>
            <a:r>
              <a:rPr lang="en-US" sz="2400" dirty="0" smtClean="0"/>
              <a:t>size (flow resistance) </a:t>
            </a:r>
            <a:r>
              <a:rPr lang="en-US" sz="2400" dirty="0"/>
              <a:t>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r>
              <a:rPr lang="en-US" b="1" dirty="0"/>
              <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50"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a:extLst/>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a:t>
            </a:r>
            <a:r>
              <a:rPr lang="en-US" sz="2400" dirty="0" smtClean="0">
                <a:solidFill>
                  <a:srgbClr val="C00000"/>
                </a:solidFill>
              </a:rPr>
              <a:t>flow resistance tube </a:t>
            </a:r>
            <a:r>
              <a:rPr lang="en-US" sz="2400" dirty="0">
                <a:solidFill>
                  <a:srgbClr val="C00000"/>
                </a:solidFill>
              </a:rPr>
              <a:t>be </a:t>
            </a:r>
            <a:r>
              <a:rPr lang="en-US" sz="2400" dirty="0" smtClean="0">
                <a:solidFill>
                  <a:srgbClr val="C00000"/>
                </a:solidFill>
              </a:rPr>
              <a:t>straight</a:t>
            </a:r>
            <a:r>
              <a:rPr lang="en-US" sz="2400" dirty="0">
                <a:solidFill>
                  <a:srgbClr val="C00000"/>
                </a:solidFill>
              </a:rPr>
              <a: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r>
              <a:rPr lang="en-US" sz="2400" dirty="0"/>
              <a:t/>
            </a:r>
            <a:br>
              <a:rPr lang="en-US" sz="2400" dirty="0"/>
            </a:br>
            <a:r>
              <a:rPr lang="en-US" sz="2400" dirty="0"/>
              <a:t/>
            </a:r>
            <a:br>
              <a:rPr lang="en-US" sz="2400" dirty="0"/>
            </a:br>
            <a:r>
              <a:rPr lang="en-US" sz="2400" dirty="0"/>
              <a:t/>
            </a: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17"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a:extLst/>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685800" y="304800"/>
            <a:ext cx="4622800" cy="1143000"/>
          </a:xfrm>
        </p:spPr>
        <p:txBody>
          <a:bodyPr/>
          <a:lstStyle/>
          <a:p>
            <a:r>
              <a:rPr lang="en-US" sz="4000"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1235033" y="2660842"/>
            <a:ext cx="2907623" cy="367278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5212080" y="8792"/>
            <a:ext cx="3931920" cy="6858000"/>
          </a:xfrm>
          <a:prstGeom prst="rect">
            <a:avLst/>
          </a:prstGeom>
          <a:noFill/>
          <a:ln w="9525">
            <a:noFill/>
            <a:miter lim="800000"/>
            <a:headEnd/>
            <a:tailEnd/>
          </a:ln>
        </p:spPr>
      </p:pic>
      <p:sp>
        <p:nvSpPr>
          <p:cNvPr id="2" name="TextBox 1"/>
          <p:cNvSpPr txBox="1"/>
          <p:nvPr/>
        </p:nvSpPr>
        <p:spPr>
          <a:xfrm>
            <a:off x="403761" y="1484416"/>
            <a:ext cx="4808319" cy="954107"/>
          </a:xfrm>
          <a:prstGeom prst="rect">
            <a:avLst/>
          </a:prstGeom>
          <a:noFill/>
        </p:spPr>
        <p:txBody>
          <a:bodyPr wrap="square" rtlCol="0">
            <a:spAutoFit/>
          </a:bodyPr>
          <a:lstStyle/>
          <a:p>
            <a:r>
              <a:rPr lang="en-US" dirty="0"/>
              <a:t>Nonlinear relationship between flow and height of end of tube</a:t>
            </a:r>
          </a:p>
        </p:txBody>
      </p:sp>
      <p:sp>
        <p:nvSpPr>
          <p:cNvPr id="6" name="Oval 5">
            <a:extLst>
              <a:ext uri="{FF2B5EF4-FFF2-40B4-BE49-F238E27FC236}">
                <a16:creationId xmlns:a16="http://schemas.microsoft.com/office/drawing/2014/main" id="{35CD9AFB-059B-4D7F-B71F-FF59AFA7510B}"/>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2</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r>
              <a:rPr lang="en-US" sz="2800" dirty="0"/>
              <a:t>A flow control device that maintains a constant dose as the main flow varies</a:t>
            </a:r>
          </a:p>
        </p:txBody>
      </p:sp>
      <p:sp>
        <p:nvSpPr>
          <p:cNvPr id="40965" name="Rectangle 5"/>
          <p:cNvSpPr>
            <a:spLocks noChangeArrowheads="1"/>
          </p:cNvSpPr>
          <p:nvPr/>
        </p:nvSpPr>
        <p:spPr bwMode="auto">
          <a:xfrm>
            <a:off x="6395796" y="4332692"/>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936506" y="476877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235915" y="518400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D350DF1-D036-44BD-8320-2E54648AD170}"/>
              </a:ext>
            </a:extLst>
          </p:cNvPr>
          <p:cNvSpPr/>
          <p:nvPr/>
        </p:nvSpPr>
        <p:spPr>
          <a:xfrm>
            <a:off x="0" y="1271349"/>
            <a:ext cx="9144000" cy="3024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568" y="0"/>
            <a:ext cx="1930214" cy="22261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137160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066800"/>
            <a:ext cx="9144000" cy="5791200"/>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pic>
        <p:nvPicPr>
          <p:cNvPr id="21" name="Picture 4"/>
          <p:cNvPicPr>
            <a:picLocks noChangeAspect="1" noChangeArrowheads="1"/>
          </p:cNvPicPr>
          <p:nvPr/>
        </p:nvPicPr>
        <p:blipFill rotWithShape="1">
          <a:blip r:embed="rId5" cstate="print"/>
          <a:srcRect l="47767" t="30481" r="39126" b="28896"/>
          <a:stretch/>
        </p:blipFill>
        <p:spPr bwMode="auto">
          <a:xfrm>
            <a:off x="4686300" y="2015232"/>
            <a:ext cx="447736" cy="878889"/>
          </a:xfrm>
          <a:prstGeom prst="rect">
            <a:avLst/>
          </a:prstGeom>
          <a:noFill/>
          <a:ln w="9525">
            <a:noFill/>
            <a:miter lim="800000"/>
            <a:headEnd/>
            <a:tailEnd/>
          </a:ln>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r>
              <a:rPr lang="en-US" dirty="0">
                <a:solidFill>
                  <a:schemeClr val="bg1">
                    <a:lumMod val="75000"/>
                  </a:schemeClr>
                </a:solidFill>
              </a:rPr>
              <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046595" y="1448166"/>
            <a:ext cx="3381885" cy="1200329"/>
          </a:xfrm>
          <a:prstGeom prst="rect">
            <a:avLst/>
          </a:prstGeom>
          <a:noFill/>
        </p:spPr>
        <p:txBody>
          <a:bodyPr wrap="square" rtlCol="0">
            <a:spAutoFit/>
          </a:bodyPr>
          <a:lstStyle/>
          <a:p>
            <a:r>
              <a:rPr lang="en-US" sz="2400" b="1" dirty="0">
                <a:latin typeface="+mn-lt"/>
              </a:rPr>
              <a:t>Constant Head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8409981" y="335252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6868160" y="4350354"/>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8027538" y="410788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7992437" y="232594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6174646" y="1662499"/>
            <a:ext cx="3381885" cy="830997"/>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048416" y="2180410"/>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83796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4529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4727510" y="2611276"/>
            <a:ext cx="797013" cy="400110"/>
          </a:xfrm>
          <a:prstGeom prst="rect">
            <a:avLst/>
          </a:prstGeom>
          <a:noFill/>
        </p:spPr>
        <p:txBody>
          <a:bodyPr wrap="none" rtlCol="0">
            <a:spAutoFit/>
          </a:bodyPr>
          <a:lstStyle/>
          <a:p>
            <a:r>
              <a:rPr lang="en-US" sz="2000" b="1" dirty="0">
                <a:latin typeface="+mn-lt"/>
              </a:rPr>
              <a:t>Lever</a:t>
            </a:r>
          </a:p>
        </p:txBody>
      </p:sp>
      <p:sp>
        <p:nvSpPr>
          <p:cNvPr id="5" name="TextBox 4"/>
          <p:cNvSpPr txBox="1"/>
          <p:nvPr/>
        </p:nvSpPr>
        <p:spPr>
          <a:xfrm>
            <a:off x="6931214" y="1795668"/>
            <a:ext cx="1231127" cy="1015663"/>
          </a:xfrm>
          <a:prstGeom prst="rect">
            <a:avLst/>
          </a:prstGeom>
          <a:noFill/>
        </p:spPr>
        <p:txBody>
          <a:bodyPr wrap="square" rtlCol="0">
            <a:spAutoFit/>
          </a:bodyPr>
          <a:lstStyle/>
          <a:p>
            <a:r>
              <a:rPr lang="en-US" sz="2000" b="1" dirty="0">
                <a:latin typeface="+mn-lt"/>
              </a:rPr>
              <a:t>Constant Head Tanks</a:t>
            </a:r>
          </a:p>
        </p:txBody>
      </p:sp>
      <p:sp>
        <p:nvSpPr>
          <p:cNvPr id="7" name="TextBox 6"/>
          <p:cNvSpPr txBox="1"/>
          <p:nvPr/>
        </p:nvSpPr>
        <p:spPr>
          <a:xfrm>
            <a:off x="2586533" y="1196068"/>
            <a:ext cx="1992850" cy="707886"/>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693127" y="5189872"/>
            <a:ext cx="2948728" cy="400110"/>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stCxn id="7" idx="2"/>
          </p:cNvCxnSpPr>
          <p:nvPr/>
        </p:nvCxnSpPr>
        <p:spPr bwMode="auto">
          <a:xfrm>
            <a:off x="3582958" y="1903954"/>
            <a:ext cx="989042" cy="1171755"/>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6532685" y="2655277"/>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7214089" y="2748386"/>
            <a:ext cx="624253" cy="643002"/>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835367" y="3625232"/>
            <a:ext cx="2948728" cy="400110"/>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Head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944" y="228600"/>
            <a:ext cx="6544056" cy="1143000"/>
          </a:xfrm>
        </p:spPr>
        <p:txBody>
          <a:bodyPr/>
          <a:lstStyle/>
          <a:p>
            <a:r>
              <a:rPr lang="en-US" dirty="0"/>
              <a:t>Linear Chemical </a:t>
            </a:r>
            <a:br>
              <a:rPr lang="en-US" dirty="0"/>
            </a:br>
            <a:r>
              <a:rPr lang="en-US" dirty="0"/>
              <a:t>Dose Controller (CDC)</a:t>
            </a:r>
          </a:p>
        </p:txBody>
      </p:sp>
      <p:sp>
        <p:nvSpPr>
          <p:cNvPr id="4" name="Content Placeholder 3"/>
          <p:cNvSpPr>
            <a:spLocks noGrp="1"/>
          </p:cNvSpPr>
          <p:nvPr>
            <p:ph idx="1"/>
          </p:nvPr>
        </p:nvSpPr>
        <p:spPr>
          <a:xfrm>
            <a:off x="457200" y="1600200"/>
            <a:ext cx="4419600" cy="4525963"/>
          </a:xfrm>
        </p:spPr>
        <p:txBody>
          <a:bodyPr/>
          <a:lstStyle/>
          <a:p>
            <a:r>
              <a:rPr lang="en-US" dirty="0"/>
              <a:t>The operator sets the dose directly</a:t>
            </a:r>
          </a:p>
          <a:p>
            <a:r>
              <a:rPr lang="en-US" dirty="0"/>
              <a:t>No need for calculations</a:t>
            </a:r>
          </a:p>
          <a:p>
            <a:r>
              <a:rPr lang="en-US" dirty="0"/>
              <a:t>Visual confirmation</a:t>
            </a:r>
          </a:p>
          <a:p>
            <a:r>
              <a:rPr lang="en-US" dirty="0"/>
              <a:t>A key technology for high performing plants</a:t>
            </a:r>
          </a:p>
          <a:p>
            <a:r>
              <a:rPr lang="en-US" dirty="0"/>
              <a:t>More improvements are possible!</a:t>
            </a:r>
          </a:p>
        </p:txBody>
      </p:sp>
      <p:pic>
        <p:nvPicPr>
          <p:cNvPr id="3" name="Picture 2" descr="https://lh5.googleusercontent.com/_QuLPZg3XMcE/TT9QQIV5wzI/AAAAAAAAc4s/1-EcLoe8L3E/s720/850.JPG"/>
          <p:cNvPicPr>
            <a:picLocks noChangeAspect="1" noChangeArrowheads="1"/>
          </p:cNvPicPr>
          <p:nvPr/>
        </p:nvPicPr>
        <p:blipFill>
          <a:blip r:embed="rId3" cstate="print">
            <a:lum bright="20000"/>
          </a:blip>
          <a:srcRect t="16216"/>
          <a:stretch>
            <a:fillRect/>
          </a:stretch>
        </p:blipFill>
        <p:spPr bwMode="auto">
          <a:xfrm>
            <a:off x="4724400" y="1524000"/>
            <a:ext cx="4191000" cy="5245232"/>
          </a:xfrm>
          <a:prstGeom prst="rect">
            <a:avLst/>
          </a:prstGeom>
          <a:noFill/>
        </p:spPr>
      </p:pic>
      <p:pic>
        <p:nvPicPr>
          <p:cNvPr id="5"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7239000" y="-3"/>
            <a:ext cx="1905000" cy="1428751"/>
          </a:xfrm>
          <a:prstGeom prst="rect">
            <a:avLst/>
          </a:prstGeom>
          <a:noFill/>
        </p:spPr>
      </p:pic>
      <p:sp>
        <p:nvSpPr>
          <p:cNvPr id="6" name="TextBox 5"/>
          <p:cNvSpPr txBox="1"/>
          <p:nvPr/>
        </p:nvSpPr>
        <p:spPr>
          <a:xfrm rot="20276238">
            <a:off x="4573983" y="3185013"/>
            <a:ext cx="1745991" cy="276999"/>
          </a:xfrm>
          <a:prstGeom prst="rect">
            <a:avLst/>
          </a:prstGeom>
          <a:noFill/>
        </p:spPr>
        <p:txBody>
          <a:bodyPr wrap="none" rtlCol="0">
            <a:spAutoFit/>
          </a:bodyPr>
          <a:lstStyle/>
          <a:p>
            <a:r>
              <a:rPr lang="es-CO" sz="1200" dirty="0">
                <a:latin typeface="+mn-lt"/>
              </a:rPr>
              <a:t>30     25      20      15     10</a:t>
            </a:r>
          </a:p>
        </p:txBody>
      </p:sp>
      <p:sp>
        <p:nvSpPr>
          <p:cNvPr id="7" name="&quot;No&quot; Symbol 6"/>
          <p:cNvSpPr/>
          <p:nvPr/>
        </p:nvSpPr>
        <p:spPr>
          <a:xfrm>
            <a:off x="7620000" y="76200"/>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 y="1327565"/>
            <a:ext cx="9144000" cy="5530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sz="2800" dirty="0"/>
              <a:t>Stock tanks, calibration columns, constant head tanks, dosing tubes, lever and slider, LFOM</a:t>
            </a:r>
          </a:p>
        </p:txBody>
      </p:sp>
    </p:spTree>
    <p:extLst>
      <p:ext uri="{BB962C8B-B14F-4D97-AF65-F5344CB8AC3E}">
        <p14:creationId xmlns:p14="http://schemas.microsoft.com/office/powerpoint/2010/main" val="139625199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8786"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0510" y="1307651"/>
            <a:ext cx="14140036" cy="55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solidFill>
            <a:schemeClr val="bg1"/>
          </a:solidFill>
        </p:spPr>
        <p:txBody>
          <a:bodyPr/>
          <a:lstStyle/>
          <a:p>
            <a:r>
              <a:rPr lang="en-US" dirty="0"/>
              <a:t>What’s wrong with this drawing? Find the missing piece</a:t>
            </a:r>
          </a:p>
        </p:txBody>
      </p:sp>
    </p:spTree>
    <p:extLst>
      <p:ext uri="{BB962C8B-B14F-4D97-AF65-F5344CB8AC3E}">
        <p14:creationId xmlns:p14="http://schemas.microsoft.com/office/powerpoint/2010/main" val="64750672"/>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9810"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0" y="1318161"/>
            <a:ext cx="14791128" cy="55398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Our goal is to design a more modular dosing system</a:t>
            </a:r>
          </a:p>
        </p:txBody>
      </p:sp>
    </p:spTree>
    <p:extLst>
      <p:ext uri="{BB962C8B-B14F-4D97-AF65-F5344CB8AC3E}">
        <p14:creationId xmlns:p14="http://schemas.microsoft.com/office/powerpoint/2010/main" val="1118497710"/>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0834" name="Picture 2"/>
          <p:cNvPicPr>
            <a:picLocks noChangeAspect="1" noChangeArrowheads="1"/>
          </p:cNvPicPr>
          <p:nvPr/>
        </p:nvPicPr>
        <p:blipFill rotWithShape="1">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t="19221"/>
          <a:stretch/>
        </p:blipFill>
        <p:spPr bwMode="auto">
          <a:xfrm>
            <a:off x="1" y="1318161"/>
            <a:ext cx="14508880" cy="55398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Identify everything!</a:t>
            </a:r>
          </a:p>
        </p:txBody>
      </p:sp>
    </p:spTree>
    <p:extLst>
      <p:ext uri="{BB962C8B-B14F-4D97-AF65-F5344CB8AC3E}">
        <p14:creationId xmlns:p14="http://schemas.microsoft.com/office/powerpoint/2010/main" val="353196291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
        <p:nvSpPr>
          <p:cNvPr id="38" name="Oval 37">
            <a:extLst>
              <a:ext uri="{FF2B5EF4-FFF2-40B4-BE49-F238E27FC236}">
                <a16:creationId xmlns:a16="http://schemas.microsoft.com/office/drawing/2014/main" id="{CCA28AFC-3D07-4BCA-9EF4-ED2920D5CE74}"/>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5</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Constraints</a:t>
            </a:r>
            <a:r>
              <a:rPr lang="en-US" dirty="0"/>
              <a:t> on flow controller Dosing tube design</a:t>
            </a:r>
          </a:p>
        </p:txBody>
      </p:sp>
      <p:sp>
        <p:nvSpPr>
          <p:cNvPr id="3" name="Content Placeholder 2"/>
          <p:cNvSpPr>
            <a:spLocks noGrp="1"/>
          </p:cNvSpPr>
          <p:nvPr>
            <p:ph idx="1"/>
          </p:nvPr>
        </p:nvSpPr>
        <p:spPr>
          <a:xfrm>
            <a:off x="457200" y="1600200"/>
            <a:ext cx="8229600" cy="5257800"/>
          </a:xfrm>
        </p:spPr>
        <p:txBody>
          <a:bodyPr/>
          <a:lstStyle/>
          <a:p>
            <a:r>
              <a:rPr lang="en-US" sz="2800" dirty="0"/>
              <a:t>Flow must be laminar (Re&lt;2100)</a:t>
            </a:r>
          </a:p>
          <a:p>
            <a:r>
              <a:rPr lang="en-US" sz="2800" dirty="0"/>
              <a:t>Minor losses must be small (small V!)</a:t>
            </a:r>
          </a:p>
          <a:p>
            <a:pPr lvl="1"/>
            <a:r>
              <a:rPr lang="en-US" sz="2400" dirty="0"/>
              <a:t>It took us a while to discover how critical this constraint is</a:t>
            </a:r>
            <a:r>
              <a:rPr lang="en-US" sz="2400" dirty="0" smtClean="0"/>
              <a:t>! </a:t>
            </a:r>
          </a:p>
          <a:p>
            <a:pPr lvl="1"/>
            <a:r>
              <a:rPr lang="en-US" sz="2400" dirty="0" smtClean="0"/>
              <a:t>Use oversized barbed fittings!</a:t>
            </a:r>
            <a:endParaRPr lang="en-US" sz="2400" dirty="0"/>
          </a:p>
          <a:p>
            <a:r>
              <a:rPr lang="en-US" sz="2800" dirty="0"/>
              <a:t>Dosing tube must “be reasonable” length which might mean shorter than an available wall in the plant.</a:t>
            </a:r>
          </a:p>
          <a:p>
            <a:r>
              <a:rPr lang="en-US" sz="2800" dirty="0"/>
              <a:t>Designing dose controllers over a wide range of chemical flow rates requires good engineering</a:t>
            </a:r>
          </a:p>
          <a:p>
            <a:endParaRPr lang="en-US" sz="2800" dirty="0"/>
          </a:p>
          <a:p>
            <a:endParaRPr lang="en-US" sz="2800" dirty="0"/>
          </a:p>
        </p:txBody>
      </p:sp>
      <p:sp>
        <p:nvSpPr>
          <p:cNvPr id="4" name="TextBox 3"/>
          <p:cNvSpPr txBox="1"/>
          <p:nvPr/>
        </p:nvSpPr>
        <p:spPr>
          <a:xfrm>
            <a:off x="3028872" y="4685938"/>
            <a:ext cx="4408579" cy="523220"/>
          </a:xfrm>
          <a:prstGeom prst="rect">
            <a:avLst/>
          </a:prstGeom>
          <a:noFill/>
        </p:spPr>
        <p:txBody>
          <a:bodyPr wrap="none" rtlCol="0">
            <a:spAutoFit/>
          </a:bodyPr>
          <a:lstStyle/>
          <a:p>
            <a:r>
              <a:rPr lang="en-US" dirty="0"/>
              <a:t>How can I get a shorter tube?</a:t>
            </a:r>
          </a:p>
        </p:txBody>
      </p:sp>
      <p:sp>
        <p:nvSpPr>
          <p:cNvPr id="5" name="Oval 4">
            <a:extLst>
              <a:ext uri="{FF2B5EF4-FFF2-40B4-BE49-F238E27FC236}">
                <a16:creationId xmlns:a16="http://schemas.microsoft.com/office/drawing/2014/main" id="{E956FBBB-7D5F-4B48-9277-E11338433B9D}"/>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6</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252875" y="2175758"/>
            <a:ext cx="1336223" cy="3370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smtClean="0">
                <a:solidFill>
                  <a:srgbClr val="FF0000"/>
                </a:solidFill>
              </a:rPr>
              <a:t>Neglecting minor losses</a:t>
            </a:r>
            <a:endParaRPr lang="en-US" sz="2400" dirty="0">
              <a:solidFill>
                <a:srgbClr val="FF0000"/>
              </a:solidFill>
            </a:endParaRP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smtClean="0">
                <a:solidFill>
                  <a:srgbClr val="01FF01"/>
                </a:solidFill>
              </a:rPr>
              <a:t>Simple linear model</a:t>
            </a:r>
            <a:endParaRPr lang="en-US" sz="2400" dirty="0">
              <a:solidFill>
                <a:srgbClr val="01FF01"/>
              </a:solidFill>
            </a:endParaRP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smtClean="0">
                <a:solidFill>
                  <a:srgbClr val="0000FF"/>
                </a:solidFill>
              </a:rPr>
              <a:t>Reality</a:t>
            </a:r>
            <a:endParaRPr lang="en-US" sz="2400" dirty="0">
              <a:solidFill>
                <a:srgbClr val="0000FF"/>
              </a:solidFill>
            </a:endParaRPr>
          </a:p>
        </p:txBody>
      </p:sp>
    </p:spTree>
    <p:extLst>
      <p:ext uri="{BB962C8B-B14F-4D97-AF65-F5344CB8AC3E}">
        <p14:creationId xmlns:p14="http://schemas.microsoft.com/office/powerpoint/2010/main" val="484595526"/>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12" y="1531620"/>
            <a:ext cx="5440680" cy="4525963"/>
          </a:xfrm>
        </p:spPr>
        <p:txBody>
          <a:bodyPr/>
          <a:lstStyle/>
          <a:p>
            <a:r>
              <a:rPr lang="en-US" sz="2200" dirty="0"/>
              <a:t>Float valves only reduce the fluctuations in level of the fluid surface</a:t>
            </a:r>
          </a:p>
          <a:p>
            <a:pPr marL="0" indent="0">
              <a:buNone/>
            </a:pPr>
            <a:endParaRPr lang="en-US" sz="2200" dirty="0"/>
          </a:p>
          <a:p>
            <a:r>
              <a:rPr lang="en-US" sz="2200" dirty="0"/>
              <a:t>Surface tension effects at the location</a:t>
            </a:r>
            <a:br>
              <a:rPr lang="en-US" sz="2200" dirty="0"/>
            </a:br>
            <a:r>
              <a:rPr lang="en-US" sz="2200" dirty="0"/>
              <a:t>where the fluid switches from closed conduit to open channel flow (the end of the dosing tube) could cause errors of a few millimeters</a:t>
            </a:r>
            <a:br>
              <a:rPr lang="en-US" sz="2200" dirty="0"/>
            </a:br>
            <a:endParaRPr lang="en-US" sz="2200" dirty="0"/>
          </a:p>
          <a:p>
            <a:r>
              <a:rPr lang="en-US" sz="2200" dirty="0"/>
              <a:t>The weight of the tubing and slide supported by the lever will apply different amounts of torque to the lever depending on the dose chosen. This determines the required diameter of the float</a:t>
            </a:r>
          </a:p>
        </p:txBody>
      </p:sp>
      <p:cxnSp>
        <p:nvCxnSpPr>
          <p:cNvPr id="20" name="Straight Connector 19">
            <a:extLst>
              <a:ext uri="{FF2B5EF4-FFF2-40B4-BE49-F238E27FC236}">
                <a16:creationId xmlns:a16="http://schemas.microsoft.com/office/drawing/2014/main" id="{3CFCDF14-6CF6-4388-B45C-7CFE1EB2B037}"/>
              </a:ext>
            </a:extLst>
          </p:cNvPr>
          <p:cNvCxnSpPr/>
          <p:nvPr/>
        </p:nvCxnSpPr>
        <p:spPr>
          <a:xfrm>
            <a:off x="2578608" y="5101362"/>
            <a:ext cx="1914144"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a:t>Dose Controller Accuracy</a:t>
            </a:r>
            <a:endParaRPr lang="en-US" dirty="0"/>
          </a:p>
        </p:txBody>
      </p:sp>
      <p:grpSp>
        <p:nvGrpSpPr>
          <p:cNvPr id="6" name="Group 5">
            <a:extLst>
              <a:ext uri="{FF2B5EF4-FFF2-40B4-BE49-F238E27FC236}">
                <a16:creationId xmlns:a16="http://schemas.microsoft.com/office/drawing/2014/main" id="{E566820D-1F5C-4CE8-A03D-D40EF3FBC1B7}"/>
              </a:ext>
            </a:extLst>
          </p:cNvPr>
          <p:cNvGrpSpPr/>
          <p:nvPr/>
        </p:nvGrpSpPr>
        <p:grpSpPr>
          <a:xfrm>
            <a:off x="5707812" y="1499279"/>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319706" y="1732825"/>
            <a:ext cx="3299869" cy="683232"/>
          </a:xfrm>
          <a:prstGeom prst="rect">
            <a:avLst/>
          </a:prstGeom>
        </p:spPr>
      </p:pic>
      <p:sp>
        <p:nvSpPr>
          <p:cNvPr id="379" name="Oval 378">
            <a:extLst>
              <a:ext uri="{FF2B5EF4-FFF2-40B4-BE49-F238E27FC236}">
                <a16:creationId xmlns:a16="http://schemas.microsoft.com/office/drawing/2014/main" id="{7E5963EC-43D6-432C-BC4C-6D687DD5EBE0}"/>
              </a:ext>
            </a:extLst>
          </p:cNvPr>
          <p:cNvSpPr/>
          <p:nvPr/>
        </p:nvSpPr>
        <p:spPr bwMode="auto">
          <a:xfrm>
            <a:off x="8065332" y="1443"/>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7</a:t>
            </a:r>
          </a:p>
        </p:txBody>
      </p:sp>
      <p:grpSp>
        <p:nvGrpSpPr>
          <p:cNvPr id="25" name="Group 24">
            <a:extLst>
              <a:ext uri="{FF2B5EF4-FFF2-40B4-BE49-F238E27FC236}">
                <a16:creationId xmlns:a16="http://schemas.microsoft.com/office/drawing/2014/main" id="{F5A417AE-0604-41C9-BBF5-508A828CA5CA}"/>
              </a:ext>
            </a:extLst>
          </p:cNvPr>
          <p:cNvGrpSpPr/>
          <p:nvPr/>
        </p:nvGrpSpPr>
        <p:grpSpPr>
          <a:xfrm>
            <a:off x="4687456" y="2287400"/>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5030359" y="4145944"/>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6293380" y="5061862"/>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755" name="Straight Connector 754">
            <a:extLst>
              <a:ext uri="{FF2B5EF4-FFF2-40B4-BE49-F238E27FC236}">
                <a16:creationId xmlns:a16="http://schemas.microsoft.com/office/drawing/2014/main" id="{ADCB1931-B3C3-43D4-982E-B113D9EB6E75}"/>
              </a:ext>
            </a:extLst>
          </p:cNvPr>
          <p:cNvCxnSpPr>
            <a:cxnSpLocks/>
          </p:cNvCxnSpPr>
          <p:nvPr/>
        </p:nvCxnSpPr>
        <p:spPr>
          <a:xfrm>
            <a:off x="448408" y="6752559"/>
            <a:ext cx="65942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756" name="Oval 755">
            <a:extLst>
              <a:ext uri="{FF2B5EF4-FFF2-40B4-BE49-F238E27FC236}">
                <a16:creationId xmlns:a16="http://schemas.microsoft.com/office/drawing/2014/main" id="{722EF9DE-47EA-45B0-A96C-DBE9E177E47B}"/>
              </a:ext>
            </a:extLst>
          </p:cNvPr>
          <p:cNvSpPr/>
          <p:nvPr/>
        </p:nvSpPr>
        <p:spPr>
          <a:xfrm>
            <a:off x="7338700" y="5343788"/>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ppt_x"/>
                                          </p:val>
                                        </p:tav>
                                        <p:tav tm="100000">
                                          <p:val>
                                            <p:strVal val="#ppt_x"/>
                                          </p:val>
                                        </p:tav>
                                      </p:tavLst>
                                    </p:anim>
                                    <p:anim calcmode="lin" valueType="num">
                                      <p:cBhvr additive="base">
                                        <p:cTn id="3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755"/>
                                        </p:tgtEl>
                                        <p:attrNameLst>
                                          <p:attrName>style.visibility</p:attrName>
                                        </p:attrNameLst>
                                      </p:cBhvr>
                                      <p:to>
                                        <p:strVal val="visible"/>
                                      </p:to>
                                    </p:set>
                                    <p:anim calcmode="lin" valueType="num">
                                      <p:cBhvr additive="base">
                                        <p:cTn id="35" dur="500" fill="hold"/>
                                        <p:tgtEl>
                                          <p:spTgt spid="755"/>
                                        </p:tgtEl>
                                        <p:attrNameLst>
                                          <p:attrName>ppt_x</p:attrName>
                                        </p:attrNameLst>
                                      </p:cBhvr>
                                      <p:tavLst>
                                        <p:tav tm="0">
                                          <p:val>
                                            <p:strVal val="#ppt_x"/>
                                          </p:val>
                                        </p:tav>
                                        <p:tav tm="100000">
                                          <p:val>
                                            <p:strVal val="#ppt_x"/>
                                          </p:val>
                                        </p:tav>
                                      </p:tavLst>
                                    </p:anim>
                                    <p:anim calcmode="lin" valueType="num">
                                      <p:cBhvr additive="base">
                                        <p:cTn id="36" dur="500" fill="hold"/>
                                        <p:tgtEl>
                                          <p:spTgt spid="75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756"/>
                                        </p:tgtEl>
                                        <p:attrNameLst>
                                          <p:attrName>style.visibility</p:attrName>
                                        </p:attrNameLst>
                                      </p:cBhvr>
                                      <p:to>
                                        <p:strVal val="visible"/>
                                      </p:to>
                                    </p:set>
                                    <p:anim calcmode="lin" valueType="num">
                                      <p:cBhvr additive="base">
                                        <p:cTn id="41" dur="500" fill="hold"/>
                                        <p:tgtEl>
                                          <p:spTgt spid="756"/>
                                        </p:tgtEl>
                                        <p:attrNameLst>
                                          <p:attrName>ppt_x</p:attrName>
                                        </p:attrNameLst>
                                      </p:cBhvr>
                                      <p:tavLst>
                                        <p:tav tm="0">
                                          <p:val>
                                            <p:strVal val="#ppt_x"/>
                                          </p:val>
                                        </p:tav>
                                        <p:tav tm="100000">
                                          <p:val>
                                            <p:strVal val="#ppt_x"/>
                                          </p:val>
                                        </p:tav>
                                      </p:tavLst>
                                    </p:anim>
                                    <p:anim calcmode="lin" valueType="num">
                                      <p:cBhvr additive="base">
                                        <p:cTn id="42"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92500" lnSpcReduction="2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harsh chemicals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a:xfrm>
            <a:off x="-228600" y="228600"/>
            <a:ext cx="6248400" cy="1143000"/>
          </a:xfrm>
        </p:spPr>
        <p:txBody>
          <a:bodyPr/>
          <a:lstStyle/>
          <a:p>
            <a:r>
              <a:rPr lang="en-US" dirty="0"/>
              <a:t>Flow Control and Measurement</a:t>
            </a:r>
          </a:p>
        </p:txBody>
      </p:sp>
      <p:sp>
        <p:nvSpPr>
          <p:cNvPr id="7171" name="Rectangle 3"/>
          <p:cNvSpPr>
            <a:spLocks noGrp="1" noChangeArrowheads="1"/>
          </p:cNvSpPr>
          <p:nvPr>
            <p:ph sz="half" idx="1"/>
          </p:nvPr>
        </p:nvSpPr>
        <p:spPr>
          <a:xfrm>
            <a:off x="1828800" y="1597032"/>
            <a:ext cx="7696200" cy="4525963"/>
          </a:xfrm>
        </p:spPr>
        <p:txBody>
          <a:bodyPr/>
          <a:lstStyle/>
          <a:p>
            <a:pPr marL="0" indent="0">
              <a:buNone/>
            </a:pPr>
            <a:r>
              <a:rPr lang="en-US" sz="3000" dirty="0"/>
              <a:t>- </a:t>
            </a:r>
            <a:r>
              <a:rPr lang="en-US" sz="3000" dirty="0" err="1"/>
              <a:t>K</a:t>
            </a:r>
            <a:r>
              <a:rPr lang="en-US" sz="3000" baseline="-25000" dirty="0" err="1"/>
              <a:t>e</a:t>
            </a:r>
            <a:r>
              <a:rPr lang="en-US" sz="3000" dirty="0"/>
              <a:t> for an orifice in a pipe</a:t>
            </a:r>
          </a:p>
          <a:p>
            <a:pPr marL="0" indent="0">
              <a:buNone/>
            </a:pPr>
            <a:r>
              <a:rPr lang="en-US" sz="3000" dirty="0"/>
              <a:t>- “Almost Linear” Flow Controller</a:t>
            </a:r>
          </a:p>
          <a:p>
            <a:pPr marL="0" indent="0">
              <a:buNone/>
            </a:pPr>
            <a:r>
              <a:rPr lang="en-US" sz="3000" dirty="0"/>
              <a:t>- Linear Flow Orifice Meter (LFOM)</a:t>
            </a:r>
          </a:p>
          <a:p>
            <a:pPr marL="0" indent="0">
              <a:buNone/>
            </a:pPr>
            <a:r>
              <a:rPr lang="en-US" sz="3000" dirty="0"/>
              <a:t>- What about a turbulent Chemical Dose </a:t>
            </a:r>
            <a:r>
              <a:rPr lang="en-US" sz="3000" dirty="0" err="1"/>
              <a:t>Contoller</a:t>
            </a:r>
            <a:r>
              <a:rPr lang="en-US" sz="3000" dirty="0"/>
              <a:t>?</a:t>
            </a:r>
          </a:p>
          <a:p>
            <a:pPr marL="0" indent="0">
              <a:buNone/>
            </a:pPr>
            <a:r>
              <a:rPr lang="en-US" sz="3000" dirty="0"/>
              <a:t>- Float valve head loss</a:t>
            </a:r>
          </a:p>
          <a:p>
            <a:pPr marL="0" indent="0">
              <a:buNone/>
            </a:pPr>
            <a:r>
              <a:rPr lang="en-US" sz="3000" dirty="0"/>
              <a:t>- Linear Chemical Dose Controller: more info</a:t>
            </a:r>
          </a:p>
          <a:p>
            <a:pPr marL="0" indent="0">
              <a:buNone/>
            </a:pPr>
            <a:r>
              <a:rPr lang="en-US" sz="3000" dirty="0"/>
              <a:t>- Surface tension</a:t>
            </a:r>
          </a:p>
          <a:p>
            <a:pPr marL="0" indent="0">
              <a:buNone/>
            </a:pPr>
            <a:r>
              <a:rPr lang="en-US" sz="3000" dirty="0"/>
              <a:t>- Assorted other</a:t>
            </a:r>
          </a:p>
          <a:p>
            <a:pPr marL="0" indent="0">
              <a:buNone/>
            </a:pPr>
            <a:endParaRPr lang="en-US" sz="3000" dirty="0"/>
          </a:p>
        </p:txBody>
      </p:sp>
      <p:sp>
        <p:nvSpPr>
          <p:cNvPr id="2" name="Oval 1">
            <a:extLst>
              <a:ext uri="{FF2B5EF4-FFF2-40B4-BE49-F238E27FC236}">
                <a16:creationId xmlns:a16="http://schemas.microsoft.com/office/drawing/2014/main" id="{00504036-0FAC-4B94-A510-D480CD1A9903}"/>
              </a:ext>
            </a:extLst>
          </p:cNvPr>
          <p:cNvSpPr/>
          <p:nvPr/>
        </p:nvSpPr>
        <p:spPr>
          <a:xfrm>
            <a:off x="5181600" y="414450"/>
            <a:ext cx="2438400" cy="80475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400" dirty="0">
                <a:latin typeface="+mj-lt"/>
              </a:rPr>
              <a:t>extras</a:t>
            </a:r>
          </a:p>
        </p:txBody>
      </p:sp>
      <p:sp>
        <p:nvSpPr>
          <p:cNvPr id="19" name="Oval 18">
            <a:extLst>
              <a:ext uri="{FF2B5EF4-FFF2-40B4-BE49-F238E27FC236}">
                <a16:creationId xmlns:a16="http://schemas.microsoft.com/office/drawing/2014/main" id="{129EF5D4-7DC7-49A8-929D-584CD0D668B2}"/>
              </a:ext>
            </a:extLst>
          </p:cNvPr>
          <p:cNvSpPr/>
          <p:nvPr/>
        </p:nvSpPr>
        <p:spPr>
          <a:xfrm>
            <a:off x="213946" y="1676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1</a:t>
            </a:r>
          </a:p>
        </p:txBody>
      </p:sp>
      <p:sp>
        <p:nvSpPr>
          <p:cNvPr id="25" name="Oval 24">
            <a:extLst>
              <a:ext uri="{FF2B5EF4-FFF2-40B4-BE49-F238E27FC236}">
                <a16:creationId xmlns:a16="http://schemas.microsoft.com/office/drawing/2014/main" id="{FA56BDFA-9243-40B4-9B22-599B3486A381}"/>
              </a:ext>
            </a:extLst>
          </p:cNvPr>
          <p:cNvSpPr/>
          <p:nvPr/>
        </p:nvSpPr>
        <p:spPr>
          <a:xfrm>
            <a:off x="213946" y="220674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2</a:t>
            </a:r>
          </a:p>
        </p:txBody>
      </p:sp>
      <p:sp>
        <p:nvSpPr>
          <p:cNvPr id="26" name="Oval 25">
            <a:extLst>
              <a:ext uri="{FF2B5EF4-FFF2-40B4-BE49-F238E27FC236}">
                <a16:creationId xmlns:a16="http://schemas.microsoft.com/office/drawing/2014/main" id="{2CF7AD9D-8749-41E8-86BF-08F76D2DD5D4}"/>
              </a:ext>
            </a:extLst>
          </p:cNvPr>
          <p:cNvSpPr/>
          <p:nvPr/>
        </p:nvSpPr>
        <p:spPr>
          <a:xfrm>
            <a:off x="213946" y="2737098"/>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3</a:t>
            </a:r>
          </a:p>
        </p:txBody>
      </p:sp>
      <p:sp>
        <p:nvSpPr>
          <p:cNvPr id="27" name="Oval 26">
            <a:extLst>
              <a:ext uri="{FF2B5EF4-FFF2-40B4-BE49-F238E27FC236}">
                <a16:creationId xmlns:a16="http://schemas.microsoft.com/office/drawing/2014/main" id="{71A141E7-CA40-4E4C-A1CE-6E394FD347DC}"/>
              </a:ext>
            </a:extLst>
          </p:cNvPr>
          <p:cNvSpPr/>
          <p:nvPr/>
        </p:nvSpPr>
        <p:spPr>
          <a:xfrm>
            <a:off x="213946" y="3287962"/>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4</a:t>
            </a:r>
          </a:p>
        </p:txBody>
      </p:sp>
      <p:sp>
        <p:nvSpPr>
          <p:cNvPr id="28" name="Oval 27">
            <a:extLst>
              <a:ext uri="{FF2B5EF4-FFF2-40B4-BE49-F238E27FC236}">
                <a16:creationId xmlns:a16="http://schemas.microsoft.com/office/drawing/2014/main" id="{D5F303DC-820D-4EAC-8AAB-A48D8FD25168}"/>
              </a:ext>
            </a:extLst>
          </p:cNvPr>
          <p:cNvSpPr/>
          <p:nvPr/>
        </p:nvSpPr>
        <p:spPr>
          <a:xfrm>
            <a:off x="213946" y="4343400"/>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5</a:t>
            </a:r>
          </a:p>
        </p:txBody>
      </p:sp>
      <p:sp>
        <p:nvSpPr>
          <p:cNvPr id="29" name="Oval 28">
            <a:extLst>
              <a:ext uri="{FF2B5EF4-FFF2-40B4-BE49-F238E27FC236}">
                <a16:creationId xmlns:a16="http://schemas.microsoft.com/office/drawing/2014/main" id="{06C0B296-6492-4BFA-BCD3-A0DCA10914FA}"/>
              </a:ext>
            </a:extLst>
          </p:cNvPr>
          <p:cNvSpPr/>
          <p:nvPr/>
        </p:nvSpPr>
        <p:spPr>
          <a:xfrm>
            <a:off x="213946" y="4878446"/>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6</a:t>
            </a:r>
          </a:p>
        </p:txBody>
      </p:sp>
      <p:sp>
        <p:nvSpPr>
          <p:cNvPr id="30" name="Oval 29">
            <a:extLst>
              <a:ext uri="{FF2B5EF4-FFF2-40B4-BE49-F238E27FC236}">
                <a16:creationId xmlns:a16="http://schemas.microsoft.com/office/drawing/2014/main" id="{272670DE-5635-4A79-8917-62580268844D}"/>
              </a:ext>
            </a:extLst>
          </p:cNvPr>
          <p:cNvSpPr/>
          <p:nvPr/>
        </p:nvSpPr>
        <p:spPr>
          <a:xfrm>
            <a:off x="213946" y="5401769"/>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7</a:t>
            </a:r>
          </a:p>
        </p:txBody>
      </p:sp>
      <p:sp>
        <p:nvSpPr>
          <p:cNvPr id="31" name="Oval 30">
            <a:extLst>
              <a:ext uri="{FF2B5EF4-FFF2-40B4-BE49-F238E27FC236}">
                <a16:creationId xmlns:a16="http://schemas.microsoft.com/office/drawing/2014/main" id="{BDE6244F-FC35-403B-B22B-B42C5825DBEE}"/>
              </a:ext>
            </a:extLst>
          </p:cNvPr>
          <p:cNvSpPr/>
          <p:nvPr/>
        </p:nvSpPr>
        <p:spPr>
          <a:xfrm>
            <a:off x="213946" y="5966244"/>
            <a:ext cx="1600200" cy="45109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dirty="0">
                <a:latin typeface="Century Gothic" panose="020B0502020202020204" pitchFamily="34" charset="0"/>
              </a:rPr>
              <a:t>Extra 8</a:t>
            </a:r>
          </a:p>
        </p:txBody>
      </p:sp>
    </p:spTree>
    <p:extLst>
      <p:ext uri="{BB962C8B-B14F-4D97-AF65-F5344CB8AC3E}">
        <p14:creationId xmlns:p14="http://schemas.microsoft.com/office/powerpoint/2010/main" val="38654339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9986" name="Picture 2"/>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9525">
            <a:noFill/>
            <a:miter lim="800000"/>
            <a:headEnd/>
            <a:tailEnd/>
          </a:ln>
        </p:spPr>
      </p:pic>
    </p:spTree>
    <p:extLst>
      <p:ext uri="{BB962C8B-B14F-4D97-AF65-F5344CB8AC3E}">
        <p14:creationId xmlns:p14="http://schemas.microsoft.com/office/powerpoint/2010/main" val="217987532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t>
            </a:r>
            <a:r>
              <a:rPr lang="en-US" dirty="0" smtClean="0"/>
              <a:t>Asia</a:t>
            </a:r>
            <a:endParaRPr lang="en-US" dirty="0"/>
          </a:p>
        </p:txBody>
      </p:sp>
      <p:sp>
        <p:nvSpPr>
          <p:cNvPr id="3" name="Content Placeholder 2"/>
          <p:cNvSpPr>
            <a:spLocks noGrp="1"/>
          </p:cNvSpPr>
          <p:nvPr>
            <p:ph idx="1"/>
          </p:nvPr>
        </p:nvSpPr>
        <p:spPr>
          <a:xfrm>
            <a:off x="457200" y="1600200"/>
            <a:ext cx="5251142"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a:blip r:embed="rId2" cstate="screen"/>
          <a:srcRect l="40000" t="26667" r="28333"/>
          <a:stretch>
            <a:fillRect/>
          </a:stretch>
        </p:blipFill>
        <p:spPr bwMode="auto">
          <a:xfrm>
            <a:off x="6038834" y="1464816"/>
            <a:ext cx="3105166" cy="5393184"/>
          </a:xfrm>
          <a:prstGeom prst="rect">
            <a:avLst/>
          </a:prstGeom>
          <a:noFill/>
          <a:ln w="9525">
            <a:noFill/>
            <a:miter lim="800000"/>
            <a:headEnd/>
            <a:tailEnd/>
          </a:ln>
        </p:spPr>
      </p:pic>
    </p:spTree>
    <p:extLst>
      <p:ext uri="{BB962C8B-B14F-4D97-AF65-F5344CB8AC3E}">
        <p14:creationId xmlns:p14="http://schemas.microsoft.com/office/powerpoint/2010/main" val="25369969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6">
  <a:themeElements>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cture 4540 2016">
  <a:themeElements>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 4540 2017">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ecture 4540 2017" id="{2D676095-8D55-4BCD-B274-8FA99522B46C}" vid="{F74D7B15-D07D-474F-AA64-73C6EE32700D}"/>
    </a:ext>
  </a:extLst>
</a:theme>
</file>

<file path=ppt/theme/theme4.xml><?xml version="1.0" encoding="utf-8"?>
<a:theme xmlns:a="http://schemas.openxmlformats.org/drawingml/2006/main" name="2_Lecture 4540 2016">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Lecture 4540 2016">
  <a:themeElements>
    <a:clrScheme name="present">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124199</TotalTime>
  <Words>2938</Words>
  <Application>Microsoft Office PowerPoint</Application>
  <PresentationFormat>On-screen Show (4:3)</PresentationFormat>
  <Paragraphs>539</Paragraphs>
  <Slides>72</Slides>
  <Notes>54</Notes>
  <HiddenSlides>0</HiddenSlides>
  <MMClips>0</MMClips>
  <ScaleCrop>false</ScaleCrop>
  <HeadingPairs>
    <vt:vector size="8" baseType="variant">
      <vt:variant>
        <vt:lpstr>Fonts Used</vt:lpstr>
      </vt:variant>
      <vt:variant>
        <vt:i4>8</vt:i4>
      </vt:variant>
      <vt:variant>
        <vt:lpstr>Theme</vt:lpstr>
      </vt:variant>
      <vt:variant>
        <vt:i4>5</vt:i4>
      </vt:variant>
      <vt:variant>
        <vt:lpstr>Embedded OLE Servers</vt:lpstr>
      </vt:variant>
      <vt:variant>
        <vt:i4>2</vt:i4>
      </vt:variant>
      <vt:variant>
        <vt:lpstr>Slide Titles</vt:lpstr>
      </vt:variant>
      <vt:variant>
        <vt:i4>72</vt:i4>
      </vt:variant>
    </vt:vector>
  </HeadingPairs>
  <TitlesOfParts>
    <vt:vector size="87" baseType="lpstr">
      <vt:lpstr>Symbol</vt:lpstr>
      <vt:lpstr>Wingdings</vt:lpstr>
      <vt:lpstr>Calibri</vt:lpstr>
      <vt:lpstr>Baskerville Old Face</vt:lpstr>
      <vt:lpstr>Candara</vt:lpstr>
      <vt:lpstr>Times New Roman</vt:lpstr>
      <vt:lpstr>Arial</vt:lpstr>
      <vt:lpstr>Century Gothic</vt:lpstr>
      <vt:lpstr>Lecture 4540 2016</vt:lpstr>
      <vt:lpstr>1_Lecture 4540 2016</vt:lpstr>
      <vt:lpstr>Lecture 4540 2017</vt:lpstr>
      <vt:lpstr>2_Lecture 4540 2016</vt:lpstr>
      <vt:lpstr>3_Lecture 4540 2016</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PowerPoint Presentation</vt:lpstr>
      <vt:lpstr>Dosing at a large city Water Treatment Plant in Asia</vt:lpstr>
      <vt:lpstr>Salt water electrolytic chorine generators</vt:lpstr>
      <vt:lpstr>Chlorine tablet chlorinators</vt:lpstr>
      <vt:lpstr>Overview</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vt:lpstr>
      <vt:lpstr>Stock tanks, calibration columns, constant head tanks, dosing tubes, lever and slider, LFOM</vt:lpstr>
      <vt:lpstr>What’s wrong with this drawing? Find the missing piece</vt:lpstr>
      <vt:lpstr>Our goal is to design a more modular dosing system</vt:lpstr>
      <vt:lpstr>Identify everything!</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lpstr>Flow Control and Measurement</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mw24</cp:lastModifiedBy>
  <cp:revision>1782</cp:revision>
  <cp:lastPrinted>2017-09-05T11:56:51Z</cp:lastPrinted>
  <dcterms:created xsi:type="dcterms:W3CDTF">2004-08-17T19:01:02Z</dcterms:created>
  <dcterms:modified xsi:type="dcterms:W3CDTF">2019-12-20T20:25:55Z</dcterms:modified>
</cp:coreProperties>
</file>